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8" autoAdjust="0"/>
    <p:restoredTop sz="95263" autoAdjust="0"/>
  </p:normalViewPr>
  <p:slideViewPr>
    <p:cSldViewPr>
      <p:cViewPr varScale="1">
        <p:scale>
          <a:sx n="82" d="100"/>
          <a:sy n="82" d="100"/>
        </p:scale>
        <p:origin x="17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56414" cy="465455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fld id="{DF62DDDA-4301-4E91-955E-4AEB8240F138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7" tIns="46744" rIns="93487" bIns="467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lIns="93487" tIns="46744" rIns="93487" bIns="467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56414" cy="465455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851A697A-84F9-47F6-AA35-EE060A971A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9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4126" indent="-234126" defTabSz="917387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B0B1B3"/>
              </a:buClr>
              <a:defRPr/>
            </a:pPr>
            <a:endParaRPr lang="en-US" b="1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F04F-AE23-4126-AFB7-92ADDA92FA25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tephanie.Pyle@fema.gov" TargetMode="External"/><Relationship Id="rId13" Type="http://schemas.openxmlformats.org/officeDocument/2006/relationships/hyperlink" Target="mailto:Megan.F.Floyd@fema.gov" TargetMode="External"/><Relationship Id="rId3" Type="http://schemas.openxmlformats.org/officeDocument/2006/relationships/hyperlink" Target="mailto:Bruce.brodoff@fema.gov" TargetMode="External"/><Relationship Id="rId7" Type="http://schemas.openxmlformats.org/officeDocument/2006/relationships/hyperlink" Target="mailto:Kimberly.L.Phillips@fema.gov" TargetMode="External"/><Relationship Id="rId12" Type="http://schemas.openxmlformats.org/officeDocument/2006/relationships/hyperlink" Target="mailto:Lucianne.Phillips@fem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Philip.Strouse@fema.gov" TargetMode="External"/><Relationship Id="rId11" Type="http://schemas.openxmlformats.org/officeDocument/2006/relationships/hyperlink" Target="mailto:Michael.Cummings@fema.gov" TargetMode="External"/><Relationship Id="rId5" Type="http://schemas.openxmlformats.org/officeDocument/2006/relationships/hyperlink" Target="mailto:Maria.Davila@fema.gov" TargetMode="External"/><Relationship Id="rId10" Type="http://schemas.openxmlformats.org/officeDocument/2006/relationships/hyperlink" Target="mailto:Jonathan.Weinberg@fema.gov" TargetMode="External"/><Relationship Id="rId4" Type="http://schemas.openxmlformats.org/officeDocument/2006/relationships/hyperlink" Target="mailto:Terence.Winters@fema.gov" TargetMode="External"/><Relationship Id="rId9" Type="http://schemas.openxmlformats.org/officeDocument/2006/relationships/hyperlink" Target="mailto:Winston.Barton@fem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644214" y="4875020"/>
            <a:ext cx="187462" cy="458980"/>
            <a:chOff x="1464" y="330"/>
            <a:chExt cx="336" cy="82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64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5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6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67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8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76" name="TextBox 475"/>
          <p:cNvSpPr txBox="1"/>
          <p:nvPr/>
        </p:nvSpPr>
        <p:spPr>
          <a:xfrm>
            <a:off x="872814" y="4800600"/>
            <a:ext cx="15376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Bruce Brodoff</a:t>
            </a:r>
          </a:p>
          <a:p>
            <a:r>
              <a:rPr lang="en-US" sz="1000" dirty="0"/>
              <a:t>(617) 956-7517</a:t>
            </a:r>
          </a:p>
          <a:p>
            <a:r>
              <a:rPr lang="en-US" sz="1000" dirty="0">
                <a:hlinkClick r:id="rId3"/>
              </a:rPr>
              <a:t>Bruce.brodoff@fema.gov</a:t>
            </a:r>
            <a:r>
              <a:rPr lang="en-US" sz="1000" dirty="0"/>
              <a:t> </a:t>
            </a:r>
          </a:p>
        </p:txBody>
      </p:sp>
      <p:grpSp>
        <p:nvGrpSpPr>
          <p:cNvPr id="414" name="Group 94"/>
          <p:cNvGrpSpPr>
            <a:grpSpLocks/>
          </p:cNvGrpSpPr>
          <p:nvPr/>
        </p:nvGrpSpPr>
        <p:grpSpPr bwMode="auto">
          <a:xfrm>
            <a:off x="644214" y="54864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2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18" name="Group 94"/>
          <p:cNvGrpSpPr>
            <a:grpSpLocks/>
          </p:cNvGrpSpPr>
          <p:nvPr/>
        </p:nvGrpSpPr>
        <p:grpSpPr bwMode="auto">
          <a:xfrm>
            <a:off x="2590352" y="4875020"/>
            <a:ext cx="187462" cy="458980"/>
            <a:chOff x="1464" y="330"/>
            <a:chExt cx="336" cy="82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3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2" name="Group 94"/>
          <p:cNvGrpSpPr>
            <a:grpSpLocks/>
          </p:cNvGrpSpPr>
          <p:nvPr/>
        </p:nvGrpSpPr>
        <p:grpSpPr bwMode="auto">
          <a:xfrm>
            <a:off x="2590352" y="5486400"/>
            <a:ext cx="187462" cy="458980"/>
            <a:chOff x="1464" y="330"/>
            <a:chExt cx="336" cy="82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3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8" name="Group 94"/>
          <p:cNvGrpSpPr>
            <a:grpSpLocks/>
          </p:cNvGrpSpPr>
          <p:nvPr/>
        </p:nvGrpSpPr>
        <p:grpSpPr bwMode="auto">
          <a:xfrm>
            <a:off x="4648200" y="4875020"/>
            <a:ext cx="187462" cy="458980"/>
            <a:chOff x="1464" y="330"/>
            <a:chExt cx="336" cy="82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4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31" name="Group 94"/>
          <p:cNvGrpSpPr>
            <a:grpSpLocks/>
          </p:cNvGrpSpPr>
          <p:nvPr/>
        </p:nvGrpSpPr>
        <p:grpSpPr bwMode="auto">
          <a:xfrm>
            <a:off x="2590352" y="6172200"/>
            <a:ext cx="187462" cy="458980"/>
            <a:chOff x="1464" y="330"/>
            <a:chExt cx="336" cy="8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51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2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3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4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5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1" name="Group 94"/>
          <p:cNvGrpSpPr>
            <a:grpSpLocks/>
          </p:cNvGrpSpPr>
          <p:nvPr/>
        </p:nvGrpSpPr>
        <p:grpSpPr bwMode="auto">
          <a:xfrm>
            <a:off x="4648200" y="5486400"/>
            <a:ext cx="187462" cy="458980"/>
            <a:chOff x="1464" y="330"/>
            <a:chExt cx="336" cy="822"/>
          </a:xfrm>
          <a:solidFill>
            <a:srgbClr val="99FF99"/>
          </a:solidFill>
        </p:grpSpPr>
        <p:sp>
          <p:nvSpPr>
            <p:cNvPr id="55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3" name="Group 94"/>
          <p:cNvGrpSpPr>
            <a:grpSpLocks/>
          </p:cNvGrpSpPr>
          <p:nvPr/>
        </p:nvGrpSpPr>
        <p:grpSpPr bwMode="auto">
          <a:xfrm>
            <a:off x="6705152" y="5149786"/>
            <a:ext cx="187462" cy="458980"/>
            <a:chOff x="1464" y="330"/>
            <a:chExt cx="336" cy="82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6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4" name="Group 94"/>
          <p:cNvGrpSpPr>
            <a:grpSpLocks/>
          </p:cNvGrpSpPr>
          <p:nvPr/>
        </p:nvGrpSpPr>
        <p:grpSpPr bwMode="auto">
          <a:xfrm>
            <a:off x="6705152" y="5755213"/>
            <a:ext cx="187462" cy="458980"/>
            <a:chOff x="1464" y="330"/>
            <a:chExt cx="336" cy="82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7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0" name="TextBox 579"/>
          <p:cNvSpPr txBox="1"/>
          <p:nvPr/>
        </p:nvSpPr>
        <p:spPr>
          <a:xfrm>
            <a:off x="872814" y="5410200"/>
            <a:ext cx="1676400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Terry Winters </a:t>
            </a:r>
          </a:p>
          <a:p>
            <a:r>
              <a:rPr lang="en-US" sz="1000" dirty="0"/>
              <a:t>(212) 680-0000 </a:t>
            </a:r>
          </a:p>
          <a:p>
            <a:r>
              <a:rPr lang="en-US" sz="1000" u="sng" dirty="0">
                <a:hlinkClick r:id="rId4"/>
              </a:rPr>
              <a:t>Terence.Winters@fema.gov</a:t>
            </a:r>
            <a:endParaRPr lang="en-US" sz="1000" dirty="0"/>
          </a:p>
        </p:txBody>
      </p:sp>
      <p:sp>
        <p:nvSpPr>
          <p:cNvPr id="581" name="TextBox 580"/>
          <p:cNvSpPr txBox="1"/>
          <p:nvPr/>
        </p:nvSpPr>
        <p:spPr>
          <a:xfrm>
            <a:off x="872814" y="6096000"/>
            <a:ext cx="14478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/>
              <a:t>Maria Davila</a:t>
            </a:r>
          </a:p>
          <a:p>
            <a:r>
              <a:rPr lang="pt-BR" sz="1000" dirty="0"/>
              <a:t>(305) 762-8279 </a:t>
            </a:r>
          </a:p>
          <a:p>
            <a:r>
              <a:rPr lang="pt-BR" sz="1000" u="sng" dirty="0">
                <a:hlinkClick r:id="rId5"/>
              </a:rPr>
              <a:t>Maria.Davila@fema.gov</a:t>
            </a:r>
            <a:r>
              <a:rPr lang="pt-BR" sz="1000" dirty="0"/>
              <a:t> </a:t>
            </a:r>
            <a:endParaRPr lang="en-US" sz="1000" dirty="0"/>
          </a:p>
        </p:txBody>
      </p:sp>
      <p:grpSp>
        <p:nvGrpSpPr>
          <p:cNvPr id="445" name="Group 94"/>
          <p:cNvGrpSpPr>
            <a:grpSpLocks/>
          </p:cNvGrpSpPr>
          <p:nvPr/>
        </p:nvGrpSpPr>
        <p:grpSpPr bwMode="auto">
          <a:xfrm>
            <a:off x="644214" y="61722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8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8" name="TextBox 587"/>
          <p:cNvSpPr txBox="1"/>
          <p:nvPr/>
        </p:nvSpPr>
        <p:spPr>
          <a:xfrm>
            <a:off x="2827756" y="5423981"/>
            <a:ext cx="152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Phil Strouse </a:t>
            </a:r>
          </a:p>
          <a:p>
            <a:r>
              <a:rPr lang="en-US" sz="1000" dirty="0"/>
              <a:t>(770) 220-5249 </a:t>
            </a:r>
          </a:p>
          <a:p>
            <a:r>
              <a:rPr lang="en-US" sz="1000" u="sng" dirty="0">
                <a:hlinkClick r:id="rId6"/>
              </a:rPr>
              <a:t>Philip.Strouse@fema.gov</a:t>
            </a:r>
            <a:endParaRPr lang="en-US" sz="1000" dirty="0"/>
          </a:p>
        </p:txBody>
      </p:sp>
      <p:sp>
        <p:nvSpPr>
          <p:cNvPr id="589" name="TextBox 588"/>
          <p:cNvSpPr txBox="1"/>
          <p:nvPr/>
        </p:nvSpPr>
        <p:spPr>
          <a:xfrm>
            <a:off x="2819400" y="6096000"/>
            <a:ext cx="17526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Kimberly Phillips </a:t>
            </a:r>
          </a:p>
          <a:p>
            <a:r>
              <a:rPr lang="en-US" sz="1000" dirty="0"/>
              <a:t>(312) 408-4413 </a:t>
            </a:r>
          </a:p>
          <a:p>
            <a:r>
              <a:rPr lang="en-US" sz="1000" u="sng" dirty="0">
                <a:hlinkClick r:id="rId7"/>
              </a:rPr>
              <a:t>Kimberly.L.Phillips@fema.gov</a:t>
            </a:r>
            <a:endParaRPr lang="en-US" sz="1000" dirty="0"/>
          </a:p>
        </p:txBody>
      </p:sp>
      <p:sp>
        <p:nvSpPr>
          <p:cNvPr id="590" name="TextBox 589"/>
          <p:cNvSpPr txBox="1"/>
          <p:nvPr/>
        </p:nvSpPr>
        <p:spPr>
          <a:xfrm>
            <a:off x="2819400" y="4800600"/>
            <a:ext cx="1600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/>
              <a:t>Stephanie Pyle </a:t>
            </a:r>
            <a:endParaRPr lang="en-US" sz="1000" b="1" dirty="0"/>
          </a:p>
          <a:p>
            <a:r>
              <a:rPr lang="pl-PL" sz="1000" dirty="0"/>
              <a:t>(215) 931-5654 </a:t>
            </a:r>
            <a:endParaRPr lang="en-US" sz="1000" dirty="0"/>
          </a:p>
          <a:p>
            <a:r>
              <a:rPr lang="pl-PL" sz="1000" u="sng" dirty="0">
                <a:hlinkClick r:id="rId8"/>
              </a:rPr>
              <a:t>Stephanie.Pyle@fema.gov</a:t>
            </a:r>
            <a:endParaRPr lang="en-US" sz="1000" dirty="0"/>
          </a:p>
        </p:txBody>
      </p:sp>
      <p:sp>
        <p:nvSpPr>
          <p:cNvPr id="593" name="TextBox 592"/>
          <p:cNvSpPr txBox="1"/>
          <p:nvPr/>
        </p:nvSpPr>
        <p:spPr>
          <a:xfrm>
            <a:off x="4835214" y="4792867"/>
            <a:ext cx="16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/>
              <a:t>Winston Barton </a:t>
            </a:r>
          </a:p>
          <a:p>
            <a:r>
              <a:rPr lang="sv-SE" sz="1000" dirty="0"/>
              <a:t>(940) 898-5525 </a:t>
            </a:r>
            <a:r>
              <a:rPr lang="sv-SE" sz="1000" u="sng" dirty="0">
                <a:hlinkClick r:id="rId9"/>
              </a:rPr>
              <a:t>Winston.Barton@fema.gov</a:t>
            </a:r>
            <a:endParaRPr lang="en-US" sz="1000" dirty="0"/>
          </a:p>
        </p:txBody>
      </p:sp>
      <p:sp>
        <p:nvSpPr>
          <p:cNvPr id="595" name="TextBox 594"/>
          <p:cNvSpPr txBox="1"/>
          <p:nvPr/>
        </p:nvSpPr>
        <p:spPr>
          <a:xfrm>
            <a:off x="4876800" y="5410200"/>
            <a:ext cx="18288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Scott Weinberg </a:t>
            </a:r>
          </a:p>
          <a:p>
            <a:r>
              <a:rPr lang="de-DE" sz="1000" dirty="0"/>
              <a:t>(816) 283-7536 </a:t>
            </a:r>
            <a:r>
              <a:rPr lang="de-DE" sz="1000" u="sng" dirty="0">
                <a:hlinkClick r:id="rId10"/>
              </a:rPr>
              <a:t>Jonathan.Weinberg@fema.gov</a:t>
            </a:r>
            <a:endParaRPr lang="en-US" sz="1000" dirty="0"/>
          </a:p>
        </p:txBody>
      </p:sp>
      <p:sp>
        <p:nvSpPr>
          <p:cNvPr id="597" name="TextBox 596"/>
          <p:cNvSpPr txBox="1"/>
          <p:nvPr/>
        </p:nvSpPr>
        <p:spPr>
          <a:xfrm>
            <a:off x="6892614" y="5069413"/>
            <a:ext cx="1981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Michael Cummings </a:t>
            </a:r>
          </a:p>
          <a:p>
            <a:r>
              <a:rPr lang="es-ES" sz="1000" dirty="0"/>
              <a:t>(510) 627-7220 </a:t>
            </a:r>
            <a:r>
              <a:rPr lang="es-ES" sz="1000" u="sng" dirty="0">
                <a:hlinkClick r:id="rId11"/>
              </a:rPr>
              <a:t>Michael.Cummings@fema.gov</a:t>
            </a:r>
            <a:endParaRPr lang="en-US" sz="1000" dirty="0"/>
          </a:p>
        </p:txBody>
      </p:sp>
      <p:sp>
        <p:nvSpPr>
          <p:cNvPr id="598" name="TextBox 597"/>
          <p:cNvSpPr txBox="1"/>
          <p:nvPr/>
        </p:nvSpPr>
        <p:spPr>
          <a:xfrm>
            <a:off x="6892614" y="5679013"/>
            <a:ext cx="198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Lucianne Phillips </a:t>
            </a:r>
          </a:p>
          <a:p>
            <a:r>
              <a:rPr lang="en-US" sz="1000" dirty="0"/>
              <a:t>(425) 487-2104 </a:t>
            </a:r>
            <a:r>
              <a:rPr lang="en-US" sz="1000" u="sng" dirty="0">
                <a:hlinkClick r:id="rId12"/>
              </a:rPr>
              <a:t>Lucianne.Phillips@fema.gov</a:t>
            </a:r>
            <a:endParaRPr lang="en-US" sz="1000" dirty="0"/>
          </a:p>
        </p:txBody>
      </p:sp>
      <p:grpSp>
        <p:nvGrpSpPr>
          <p:cNvPr id="461" name="Group 460"/>
          <p:cNvGrpSpPr/>
          <p:nvPr/>
        </p:nvGrpSpPr>
        <p:grpSpPr>
          <a:xfrm>
            <a:off x="609600" y="762000"/>
            <a:ext cx="7707427" cy="3896721"/>
            <a:chOff x="609600" y="762000"/>
            <a:chExt cx="7707427" cy="3896721"/>
          </a:xfrm>
        </p:grpSpPr>
        <p:grpSp>
          <p:nvGrpSpPr>
            <p:cNvPr id="3" name="Group 517"/>
            <p:cNvGrpSpPr/>
            <p:nvPr/>
          </p:nvGrpSpPr>
          <p:grpSpPr>
            <a:xfrm>
              <a:off x="3409624" y="3213462"/>
              <a:ext cx="2178519" cy="1445259"/>
              <a:chOff x="3276600" y="4495800"/>
              <a:chExt cx="2619912" cy="1696374"/>
            </a:xfrm>
          </p:grpSpPr>
          <p:grpSp>
            <p:nvGrpSpPr>
              <p:cNvPr id="4" name="Group 487"/>
              <p:cNvGrpSpPr/>
              <p:nvPr/>
            </p:nvGrpSpPr>
            <p:grpSpPr>
              <a:xfrm>
                <a:off x="3276600" y="4495800"/>
                <a:ext cx="2619912" cy="1696374"/>
                <a:chOff x="3495736" y="4255607"/>
                <a:chExt cx="2619912" cy="1696374"/>
              </a:xfrm>
            </p:grpSpPr>
            <p:grpSp>
              <p:nvGrpSpPr>
                <p:cNvPr id="5" name="Group 1190"/>
                <p:cNvGrpSpPr>
                  <a:grpSpLocks/>
                </p:cNvGrpSpPr>
                <p:nvPr/>
              </p:nvGrpSpPr>
              <p:grpSpPr bwMode="auto">
                <a:xfrm>
                  <a:off x="3495736" y="4255607"/>
                  <a:ext cx="823900" cy="828362"/>
                  <a:chOff x="1956" y="2541"/>
                  <a:chExt cx="567" cy="58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6" name="Group 11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56" y="2541"/>
                    <a:ext cx="567" cy="585"/>
                    <a:chOff x="1964" y="2666"/>
                    <a:chExt cx="532" cy="550"/>
                  </a:xfrm>
                  <a:grpFill/>
                </p:grpSpPr>
                <p:sp>
                  <p:nvSpPr>
                    <p:cNvPr id="396" name="Freeform 11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7" name="Freeform 1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5" name="Text Box 11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7" y="26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NM</a:t>
                    </a:r>
                  </a:p>
                </p:txBody>
              </p:sp>
            </p:grpSp>
            <p:grpSp>
              <p:nvGrpSpPr>
                <p:cNvPr id="7" name="Group 1210"/>
                <p:cNvGrpSpPr>
                  <a:grpSpLocks/>
                </p:cNvGrpSpPr>
                <p:nvPr/>
              </p:nvGrpSpPr>
              <p:grpSpPr bwMode="auto">
                <a:xfrm>
                  <a:off x="3824133" y="4378800"/>
                  <a:ext cx="1672501" cy="1573181"/>
                  <a:chOff x="2182" y="2628"/>
                  <a:chExt cx="1151" cy="1111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8" name="Group 121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82" y="2628"/>
                    <a:ext cx="1151" cy="1111"/>
                    <a:chOff x="2176" y="2748"/>
                    <a:chExt cx="1082" cy="1044"/>
                  </a:xfrm>
                  <a:grpFill/>
                </p:grpSpPr>
                <p:sp>
                  <p:nvSpPr>
                    <p:cNvPr id="388" name="Freeform 121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89" name="Freeform 12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87" name="Text Box 12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04" y="3072"/>
                    <a:ext cx="21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TX</a:t>
                    </a:r>
                  </a:p>
                </p:txBody>
              </p:sp>
            </p:grpSp>
            <p:grpSp>
              <p:nvGrpSpPr>
                <p:cNvPr id="9" name="Group 1295"/>
                <p:cNvGrpSpPr>
                  <a:grpSpLocks/>
                </p:cNvGrpSpPr>
                <p:nvPr/>
              </p:nvGrpSpPr>
              <p:grpSpPr bwMode="auto">
                <a:xfrm>
                  <a:off x="5396371" y="4843249"/>
                  <a:ext cx="719277" cy="579146"/>
                  <a:chOff x="3264" y="2956"/>
                  <a:chExt cx="495" cy="40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0" name="Group 12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72" y="2956"/>
                    <a:ext cx="487" cy="409"/>
                    <a:chOff x="3200" y="3056"/>
                    <a:chExt cx="458" cy="384"/>
                  </a:xfrm>
                  <a:grpFill/>
                </p:grpSpPr>
                <p:sp>
                  <p:nvSpPr>
                    <p:cNvPr id="340" name="Freeform 12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1" name="Freeform 12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9" name="Text Box 1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297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LA</a:t>
                    </a:r>
                  </a:p>
                </p:txBody>
              </p:sp>
            </p:grpSp>
            <p:grpSp>
              <p:nvGrpSpPr>
                <p:cNvPr id="11" name="Group 1337"/>
                <p:cNvGrpSpPr>
                  <a:grpSpLocks/>
                </p:cNvGrpSpPr>
                <p:nvPr/>
              </p:nvGrpSpPr>
              <p:grpSpPr bwMode="auto">
                <a:xfrm>
                  <a:off x="4309464" y="4289592"/>
                  <a:ext cx="1033144" cy="502681"/>
                  <a:chOff x="2516" y="2565"/>
                  <a:chExt cx="711" cy="35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2" name="Group 133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16" y="2565"/>
                    <a:ext cx="711" cy="355"/>
                    <a:chOff x="2490" y="2688"/>
                    <a:chExt cx="668" cy="334"/>
                  </a:xfrm>
                  <a:grpFill/>
                </p:grpSpPr>
                <p:sp>
                  <p:nvSpPr>
                    <p:cNvPr id="320" name="Freeform 13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1" name="Freeform 134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9" name="Text Box 13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0" y="2628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OK</a:t>
                    </a:r>
                  </a:p>
                </p:txBody>
              </p:sp>
            </p:grpSp>
            <p:grpSp>
              <p:nvGrpSpPr>
                <p:cNvPr id="13" name="Group 1406"/>
                <p:cNvGrpSpPr>
                  <a:grpSpLocks/>
                </p:cNvGrpSpPr>
                <p:nvPr/>
              </p:nvGrpSpPr>
              <p:grpSpPr bwMode="auto">
                <a:xfrm>
                  <a:off x="5320810" y="4313663"/>
                  <a:ext cx="584140" cy="550826"/>
                  <a:chOff x="3212" y="2582"/>
                  <a:chExt cx="402" cy="38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4" name="Group 140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12" y="2582"/>
                    <a:ext cx="402" cy="389"/>
                    <a:chOff x="3144" y="2704"/>
                    <a:chExt cx="378" cy="366"/>
                  </a:xfrm>
                  <a:grpFill/>
                </p:grpSpPr>
                <p:sp>
                  <p:nvSpPr>
                    <p:cNvPr id="264" name="Freeform 140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5" name="Freeform 140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3" name="Text Box 14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2" y="2664"/>
                    <a:ext cx="22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AR</a:t>
                    </a:r>
                  </a:p>
                </p:txBody>
              </p:sp>
            </p:grpSp>
          </p:grpSp>
          <p:sp>
            <p:nvSpPr>
              <p:cNvPr id="501" name="5-Point Star 500"/>
              <p:cNvSpPr/>
              <p:nvPr/>
            </p:nvSpPr>
            <p:spPr>
              <a:xfrm>
                <a:off x="4724400" y="5029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518"/>
            <p:cNvGrpSpPr/>
            <p:nvPr/>
          </p:nvGrpSpPr>
          <p:grpSpPr>
            <a:xfrm>
              <a:off x="5563936" y="2910798"/>
              <a:ext cx="1553837" cy="1661202"/>
              <a:chOff x="5791200" y="3993763"/>
              <a:chExt cx="1868662" cy="1949837"/>
            </a:xfrm>
          </p:grpSpPr>
          <p:grpSp>
            <p:nvGrpSpPr>
              <p:cNvPr id="16" name="Group 482"/>
              <p:cNvGrpSpPr/>
              <p:nvPr/>
            </p:nvGrpSpPr>
            <p:grpSpPr>
              <a:xfrm>
                <a:off x="5791200" y="3993763"/>
                <a:ext cx="1868662" cy="1949837"/>
                <a:chOff x="6090020" y="4114800"/>
                <a:chExt cx="1868662" cy="1949837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grpSp>
              <p:nvGrpSpPr>
                <p:cNvPr id="17" name="Group 1266"/>
                <p:cNvGrpSpPr>
                  <a:grpSpLocks/>
                </p:cNvGrpSpPr>
                <p:nvPr/>
              </p:nvGrpSpPr>
              <p:grpSpPr bwMode="auto">
                <a:xfrm>
                  <a:off x="6248400" y="4114800"/>
                  <a:ext cx="877663" cy="497017"/>
                  <a:chOff x="3608" y="2245"/>
                  <a:chExt cx="604" cy="351"/>
                </a:xfrm>
                <a:grpFill/>
              </p:grpSpPr>
              <p:grpSp>
                <p:nvGrpSpPr>
                  <p:cNvPr id="18" name="Group 12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608" y="2245"/>
                    <a:ext cx="604" cy="351"/>
                    <a:chOff x="3516" y="2388"/>
                    <a:chExt cx="568" cy="330"/>
                  </a:xfrm>
                  <a:grpFill/>
                </p:grpSpPr>
                <p:sp>
                  <p:nvSpPr>
                    <p:cNvPr id="364" name="Freeform 12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5" name="Freeform 126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3" name="Text Box 1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322"/>
                    <a:ext cx="21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KY</a:t>
                    </a:r>
                  </a:p>
                </p:txBody>
              </p:sp>
            </p:grpSp>
            <p:grpSp>
              <p:nvGrpSpPr>
                <p:cNvPr id="19" name="Group 1317"/>
                <p:cNvGrpSpPr>
                  <a:grpSpLocks/>
                </p:cNvGrpSpPr>
                <p:nvPr/>
              </p:nvGrpSpPr>
              <p:grpSpPr bwMode="auto">
                <a:xfrm>
                  <a:off x="6634921" y="5302827"/>
                  <a:ext cx="1110156" cy="761810"/>
                  <a:chOff x="3874" y="3084"/>
                  <a:chExt cx="764" cy="538"/>
                </a:xfrm>
                <a:grpFill/>
              </p:grpSpPr>
              <p:grpSp>
                <p:nvGrpSpPr>
                  <p:cNvPr id="20" name="Group 131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74" y="3084"/>
                    <a:ext cx="764" cy="538"/>
                    <a:chOff x="3766" y="3176"/>
                    <a:chExt cx="718" cy="506"/>
                  </a:xfrm>
                  <a:grpFill/>
                </p:grpSpPr>
                <p:sp>
                  <p:nvSpPr>
                    <p:cNvPr id="336" name="Freeform 13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7" name="Freeform 132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5" name="Text Box 13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7" y="3312"/>
                    <a:ext cx="20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FL</a:t>
                    </a:r>
                  </a:p>
                </p:txBody>
              </p:sp>
            </p:grpSp>
            <p:grpSp>
              <p:nvGrpSpPr>
                <p:cNvPr id="21" name="Group 1322"/>
                <p:cNvGrpSpPr>
                  <a:grpSpLocks/>
                </p:cNvGrpSpPr>
                <p:nvPr/>
              </p:nvGrpSpPr>
              <p:grpSpPr bwMode="auto">
                <a:xfrm>
                  <a:off x="6786042" y="4712353"/>
                  <a:ext cx="646623" cy="681097"/>
                  <a:chOff x="3978" y="2667"/>
                  <a:chExt cx="445" cy="481"/>
                </a:xfrm>
                <a:grpFill/>
              </p:grpSpPr>
              <p:grpSp>
                <p:nvGrpSpPr>
                  <p:cNvPr id="22" name="Group 132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78" y="2667"/>
                    <a:ext cx="445" cy="481"/>
                    <a:chOff x="3864" y="2784"/>
                    <a:chExt cx="418" cy="452"/>
                  </a:xfrm>
                  <a:grpFill/>
                </p:grpSpPr>
                <p:sp>
                  <p:nvSpPr>
                    <p:cNvPr id="332" name="Freeform 13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3" name="Freeform 132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1" name="Text Box 13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GA</a:t>
                    </a:r>
                  </a:p>
                </p:txBody>
              </p:sp>
            </p:grpSp>
            <p:grpSp>
              <p:nvGrpSpPr>
                <p:cNvPr id="23" name="Group 1327"/>
                <p:cNvGrpSpPr>
                  <a:grpSpLocks/>
                </p:cNvGrpSpPr>
                <p:nvPr/>
              </p:nvGrpSpPr>
              <p:grpSpPr bwMode="auto">
                <a:xfrm>
                  <a:off x="6479442" y="4747753"/>
                  <a:ext cx="467893" cy="744819"/>
                  <a:chOff x="3767" y="2692"/>
                  <a:chExt cx="322" cy="526"/>
                </a:xfrm>
                <a:grpFill/>
              </p:grpSpPr>
              <p:grpSp>
                <p:nvGrpSpPr>
                  <p:cNvPr id="24" name="Group 132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67" y="2692"/>
                    <a:ext cx="322" cy="526"/>
                    <a:chOff x="3666" y="2808"/>
                    <a:chExt cx="302" cy="494"/>
                  </a:xfrm>
                  <a:grpFill/>
                </p:grpSpPr>
                <p:sp>
                  <p:nvSpPr>
                    <p:cNvPr id="328" name="Freeform 13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9" name="Freeform 133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7" name="Text Box 13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85" y="2844"/>
                    <a:ext cx="21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AL</a:t>
                    </a:r>
                  </a:p>
                </p:txBody>
              </p:sp>
            </p:grpSp>
            <p:grpSp>
              <p:nvGrpSpPr>
                <p:cNvPr id="25" name="Group 1332"/>
                <p:cNvGrpSpPr>
                  <a:grpSpLocks/>
                </p:cNvGrpSpPr>
                <p:nvPr/>
              </p:nvGrpSpPr>
              <p:grpSpPr bwMode="auto">
                <a:xfrm>
                  <a:off x="6090020" y="4784569"/>
                  <a:ext cx="414129" cy="734907"/>
                  <a:chOff x="3499" y="2718"/>
                  <a:chExt cx="285" cy="519"/>
                </a:xfrm>
                <a:grpFill/>
              </p:grpSpPr>
              <p:grpSp>
                <p:nvGrpSpPr>
                  <p:cNvPr id="26" name="Group 133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499" y="2718"/>
                    <a:ext cx="285" cy="519"/>
                    <a:chOff x="3414" y="2832"/>
                    <a:chExt cx="268" cy="488"/>
                  </a:xfrm>
                  <a:grpFill/>
                </p:grpSpPr>
                <p:sp>
                  <p:nvSpPr>
                    <p:cNvPr id="324" name="Freeform 13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5" name="Freeform 133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3" name="Text Box 13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15" y="2880"/>
                    <a:ext cx="24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MS</a:t>
                    </a:r>
                  </a:p>
                </p:txBody>
              </p:sp>
            </p:grpSp>
            <p:grpSp>
              <p:nvGrpSpPr>
                <p:cNvPr id="27" name="Group 1342"/>
                <p:cNvGrpSpPr>
                  <a:grpSpLocks/>
                </p:cNvGrpSpPr>
                <p:nvPr/>
              </p:nvGrpSpPr>
              <p:grpSpPr bwMode="auto">
                <a:xfrm>
                  <a:off x="6188824" y="4437649"/>
                  <a:ext cx="1014253" cy="373825"/>
                  <a:chOff x="3567" y="2473"/>
                  <a:chExt cx="698" cy="264"/>
                </a:xfrm>
                <a:grpFill/>
              </p:grpSpPr>
              <p:grpSp>
                <p:nvGrpSpPr>
                  <p:cNvPr id="28" name="Group 134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567" y="2473"/>
                    <a:ext cx="698" cy="264"/>
                    <a:chOff x="3478" y="2602"/>
                    <a:chExt cx="656" cy="248"/>
                  </a:xfrm>
                  <a:grpFill/>
                </p:grpSpPr>
                <p:sp>
                  <p:nvSpPr>
                    <p:cNvPr id="316" name="Freeform 13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7" name="Freeform 134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5" name="Text Box 13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5" y="251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TN</a:t>
                    </a:r>
                  </a:p>
                </p:txBody>
              </p:sp>
            </p:grpSp>
            <p:grpSp>
              <p:nvGrpSpPr>
                <p:cNvPr id="29" name="Group 1347"/>
                <p:cNvGrpSpPr>
                  <a:grpSpLocks/>
                </p:cNvGrpSpPr>
                <p:nvPr/>
              </p:nvGrpSpPr>
              <p:grpSpPr bwMode="auto">
                <a:xfrm>
                  <a:off x="6940069" y="4293216"/>
                  <a:ext cx="1018613" cy="451705"/>
                  <a:chOff x="4084" y="2371"/>
                  <a:chExt cx="701" cy="319"/>
                </a:xfrm>
                <a:grpFill/>
              </p:grpSpPr>
              <p:grpSp>
                <p:nvGrpSpPr>
                  <p:cNvPr id="30" name="Group 134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84" y="2371"/>
                    <a:ext cx="701" cy="319"/>
                    <a:chOff x="3964" y="2506"/>
                    <a:chExt cx="658" cy="300"/>
                  </a:xfrm>
                  <a:grpFill/>
                </p:grpSpPr>
                <p:sp>
                  <p:nvSpPr>
                    <p:cNvPr id="312" name="Freeform 13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3" name="Freeform 13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1" name="Text Box 13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2430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NC</a:t>
                    </a:r>
                  </a:p>
                </p:txBody>
              </p:sp>
            </p:grpSp>
            <p:grpSp>
              <p:nvGrpSpPr>
                <p:cNvPr id="31" name="Group 1352"/>
                <p:cNvGrpSpPr>
                  <a:grpSpLocks/>
                </p:cNvGrpSpPr>
                <p:nvPr/>
              </p:nvGrpSpPr>
              <p:grpSpPr bwMode="auto">
                <a:xfrm>
                  <a:off x="7057768" y="4621729"/>
                  <a:ext cx="588499" cy="472945"/>
                  <a:chOff x="4165" y="2603"/>
                  <a:chExt cx="405" cy="334"/>
                </a:xfrm>
                <a:grpFill/>
              </p:grpSpPr>
              <p:grpSp>
                <p:nvGrpSpPr>
                  <p:cNvPr id="192" name="Group 135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65" y="2603"/>
                    <a:ext cx="405" cy="334"/>
                    <a:chOff x="4040" y="2724"/>
                    <a:chExt cx="380" cy="314"/>
                  </a:xfrm>
                  <a:grpFill/>
                </p:grpSpPr>
                <p:sp>
                  <p:nvSpPr>
                    <p:cNvPr id="308" name="Freeform 135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09" name="Freeform 135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07" name="Text Box 13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72" y="261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SC</a:t>
                    </a:r>
                  </a:p>
                </p:txBody>
              </p:sp>
            </p:grpSp>
          </p:grpSp>
          <p:sp>
            <p:nvSpPr>
              <p:cNvPr id="502" name="5-Point Star 501"/>
              <p:cNvSpPr/>
              <p:nvPr/>
            </p:nvSpPr>
            <p:spPr>
              <a:xfrm>
                <a:off x="6629400" y="47244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3" name="Group 519"/>
            <p:cNvGrpSpPr/>
            <p:nvPr/>
          </p:nvGrpSpPr>
          <p:grpSpPr>
            <a:xfrm>
              <a:off x="6462415" y="2126838"/>
              <a:ext cx="1239863" cy="869809"/>
              <a:chOff x="6947922" y="3200400"/>
              <a:chExt cx="1491074" cy="1020939"/>
            </a:xfrm>
          </p:grpSpPr>
          <p:grpSp>
            <p:nvGrpSpPr>
              <p:cNvPr id="194" name="Group 479"/>
              <p:cNvGrpSpPr/>
              <p:nvPr/>
            </p:nvGrpSpPr>
            <p:grpSpPr>
              <a:xfrm>
                <a:off x="6947922" y="3200400"/>
                <a:ext cx="1491074" cy="1020939"/>
                <a:chOff x="5195322" y="1257526"/>
                <a:chExt cx="1491074" cy="1020939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grpSp>
              <p:nvGrpSpPr>
                <p:cNvPr id="195" name="Group 1272"/>
                <p:cNvGrpSpPr>
                  <a:grpSpLocks noChangeAspect="1"/>
                </p:cNvGrpSpPr>
                <p:nvPr/>
              </p:nvGrpSpPr>
              <p:grpSpPr bwMode="auto">
                <a:xfrm>
                  <a:off x="5257800" y="1600200"/>
                  <a:ext cx="507126" cy="539498"/>
                  <a:chOff x="4030" y="2180"/>
                  <a:chExt cx="328" cy="358"/>
                </a:xfrm>
                <a:grpFill/>
              </p:grpSpPr>
              <p:sp>
                <p:nvSpPr>
                  <p:cNvPr id="360" name="Freeform 1273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61" name="Freeform 1274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359" name="Text Box 1275"/>
                <p:cNvSpPr txBox="1">
                  <a:spLocks noChangeArrowheads="1"/>
                </p:cNvSpPr>
                <p:nvPr/>
              </p:nvSpPr>
              <p:spPr bwMode="auto">
                <a:xfrm>
                  <a:off x="5239359" y="1792777"/>
                  <a:ext cx="370614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dirty="0"/>
                    <a:t>WV</a:t>
                  </a:r>
                </a:p>
              </p:txBody>
            </p:sp>
            <p:grpSp>
              <p:nvGrpSpPr>
                <p:cNvPr id="196" name="Group 1276"/>
                <p:cNvGrpSpPr>
                  <a:grpSpLocks/>
                </p:cNvGrpSpPr>
                <p:nvPr/>
              </p:nvGrpSpPr>
              <p:grpSpPr bwMode="auto">
                <a:xfrm>
                  <a:off x="5371140" y="1257526"/>
                  <a:ext cx="684402" cy="454538"/>
                  <a:chOff x="4233" y="1782"/>
                  <a:chExt cx="471" cy="321"/>
                </a:xfrm>
                <a:grpFill/>
              </p:grpSpPr>
              <p:sp>
                <p:nvSpPr>
                  <p:cNvPr id="356" name="Freeform 1278"/>
                  <p:cNvSpPr>
                    <a:spLocks noChangeAspect="1"/>
                  </p:cNvSpPr>
                  <p:nvPr/>
                </p:nvSpPr>
                <p:spPr bwMode="auto">
                  <a:xfrm>
                    <a:off x="4233" y="1782"/>
                    <a:ext cx="471" cy="321"/>
                  </a:xfrm>
                  <a:custGeom>
                    <a:avLst/>
                    <a:gdLst>
                      <a:gd name="T0" fmla="*/ 38 w 442"/>
                      <a:gd name="T1" fmla="*/ 42 h 302"/>
                      <a:gd name="T2" fmla="*/ 0 w 442"/>
                      <a:gd name="T3" fmla="*/ 84 h 302"/>
                      <a:gd name="T4" fmla="*/ 22 w 442"/>
                      <a:gd name="T5" fmla="*/ 232 h 302"/>
                      <a:gd name="T6" fmla="*/ 38 w 442"/>
                      <a:gd name="T7" fmla="*/ 302 h 302"/>
                      <a:gd name="T8" fmla="*/ 114 w 442"/>
                      <a:gd name="T9" fmla="*/ 296 h 302"/>
                      <a:gd name="T10" fmla="*/ 394 w 442"/>
                      <a:gd name="T11" fmla="*/ 240 h 302"/>
                      <a:gd name="T12" fmla="*/ 414 w 442"/>
                      <a:gd name="T13" fmla="*/ 232 h 302"/>
                      <a:gd name="T14" fmla="*/ 442 w 442"/>
                      <a:gd name="T15" fmla="*/ 164 h 302"/>
                      <a:gd name="T16" fmla="*/ 398 w 442"/>
                      <a:gd name="T17" fmla="*/ 126 h 302"/>
                      <a:gd name="T18" fmla="*/ 422 w 442"/>
                      <a:gd name="T19" fmla="*/ 38 h 302"/>
                      <a:gd name="T20" fmla="*/ 390 w 442"/>
                      <a:gd name="T21" fmla="*/ 30 h 302"/>
                      <a:gd name="T22" fmla="*/ 390 w 442"/>
                      <a:gd name="T23" fmla="*/ 8 h 302"/>
                      <a:gd name="T24" fmla="*/ 376 w 442"/>
                      <a:gd name="T25" fmla="*/ 0 h 302"/>
                      <a:gd name="T26" fmla="*/ 52 w 442"/>
                      <a:gd name="T27" fmla="*/ 62 h 302"/>
                      <a:gd name="T28" fmla="*/ 38 w 442"/>
                      <a:gd name="T29" fmla="*/ 42 h 30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442"/>
                      <a:gd name="T46" fmla="*/ 0 h 302"/>
                      <a:gd name="T47" fmla="*/ 442 w 442"/>
                      <a:gd name="T48" fmla="*/ 302 h 302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442" h="302">
                        <a:moveTo>
                          <a:pt x="38" y="42"/>
                        </a:moveTo>
                        <a:lnTo>
                          <a:pt x="0" y="84"/>
                        </a:lnTo>
                        <a:lnTo>
                          <a:pt x="22" y="232"/>
                        </a:lnTo>
                        <a:lnTo>
                          <a:pt x="38" y="302"/>
                        </a:lnTo>
                        <a:lnTo>
                          <a:pt x="114" y="296"/>
                        </a:lnTo>
                        <a:lnTo>
                          <a:pt x="394" y="240"/>
                        </a:lnTo>
                        <a:lnTo>
                          <a:pt x="414" y="232"/>
                        </a:lnTo>
                        <a:lnTo>
                          <a:pt x="442" y="164"/>
                        </a:lnTo>
                        <a:lnTo>
                          <a:pt x="398" y="126"/>
                        </a:lnTo>
                        <a:lnTo>
                          <a:pt x="422" y="38"/>
                        </a:lnTo>
                        <a:lnTo>
                          <a:pt x="390" y="30"/>
                        </a:lnTo>
                        <a:lnTo>
                          <a:pt x="390" y="8"/>
                        </a:lnTo>
                        <a:lnTo>
                          <a:pt x="376" y="0"/>
                        </a:lnTo>
                        <a:lnTo>
                          <a:pt x="52" y="62"/>
                        </a:lnTo>
                        <a:lnTo>
                          <a:pt x="38" y="42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55" name="Text Box 12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55" y="1842"/>
                    <a:ext cx="22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PA</a:t>
                    </a:r>
                  </a:p>
                </p:txBody>
              </p:sp>
            </p:grpSp>
            <p:grpSp>
              <p:nvGrpSpPr>
                <p:cNvPr id="197" name="Group 1367"/>
                <p:cNvGrpSpPr>
                  <a:grpSpLocks/>
                </p:cNvGrpSpPr>
                <p:nvPr/>
              </p:nvGrpSpPr>
              <p:grpSpPr bwMode="auto">
                <a:xfrm>
                  <a:off x="5195322" y="1714896"/>
                  <a:ext cx="927069" cy="563569"/>
                  <a:chOff x="4112" y="2105"/>
                  <a:chExt cx="638" cy="398"/>
                </a:xfrm>
                <a:grpFill/>
              </p:grpSpPr>
              <p:grpSp>
                <p:nvGrpSpPr>
                  <p:cNvPr id="198" name="Group 1368"/>
                  <p:cNvGrpSpPr>
                    <a:grpSpLocks/>
                  </p:cNvGrpSpPr>
                  <p:nvPr/>
                </p:nvGrpSpPr>
                <p:grpSpPr bwMode="auto">
                  <a:xfrm>
                    <a:off x="4112" y="2105"/>
                    <a:ext cx="638" cy="398"/>
                    <a:chOff x="4112" y="2105"/>
                    <a:chExt cx="638" cy="398"/>
                  </a:xfrm>
                  <a:grpFill/>
                </p:grpSpPr>
                <p:grpSp>
                  <p:nvGrpSpPr>
                    <p:cNvPr id="199" name="Group 136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112" y="2105"/>
                      <a:ext cx="615" cy="398"/>
                      <a:chOff x="3990" y="2256"/>
                      <a:chExt cx="578" cy="374"/>
                    </a:xfrm>
                    <a:grpFill/>
                  </p:grpSpPr>
                  <p:sp>
                    <p:nvSpPr>
                      <p:cNvPr id="296" name="Freeform 137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7" name="Freeform 137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00" name="Group 137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10" y="2205"/>
                      <a:ext cx="40" cy="72"/>
                      <a:chOff x="4552" y="2350"/>
                      <a:chExt cx="38" cy="68"/>
                    </a:xfrm>
                    <a:grpFill/>
                  </p:grpSpPr>
                  <p:sp>
                    <p:nvSpPr>
                      <p:cNvPr id="294" name="Freeform 137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5" name="Freeform 137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291" name="Text Box 13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1" y="22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VA</a:t>
                    </a:r>
                  </a:p>
                </p:txBody>
              </p:sp>
            </p:grpSp>
            <p:grpSp>
              <p:nvGrpSpPr>
                <p:cNvPr id="201" name="Group 1382"/>
                <p:cNvGrpSpPr>
                  <a:grpSpLocks noChangeAspect="1"/>
                </p:cNvGrpSpPr>
                <p:nvPr/>
              </p:nvGrpSpPr>
              <p:grpSpPr bwMode="auto">
                <a:xfrm>
                  <a:off x="5538245" y="1621439"/>
                  <a:ext cx="584140" cy="243553"/>
                  <a:chOff x="4212" y="2194"/>
                  <a:chExt cx="378" cy="162"/>
                </a:xfrm>
                <a:grpFill/>
              </p:grpSpPr>
              <p:sp>
                <p:nvSpPr>
                  <p:cNvPr id="284" name="Freeform 1383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5" name="Freeform 1384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3" name="Text Box 1385"/>
                <p:cNvSpPr txBox="1">
                  <a:spLocks noChangeArrowheads="1"/>
                </p:cNvSpPr>
                <p:nvPr/>
              </p:nvSpPr>
              <p:spPr bwMode="auto">
                <a:xfrm>
                  <a:off x="6172200" y="1750368"/>
                  <a:ext cx="35458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MD</a:t>
                  </a:r>
                </a:p>
              </p:txBody>
            </p:sp>
            <p:grpSp>
              <p:nvGrpSpPr>
                <p:cNvPr id="202" name="Group 1452"/>
                <p:cNvGrpSpPr>
                  <a:grpSpLocks noChangeAspect="1"/>
                </p:cNvGrpSpPr>
                <p:nvPr/>
              </p:nvGrpSpPr>
              <p:grpSpPr bwMode="auto">
                <a:xfrm>
                  <a:off x="5981448" y="1612958"/>
                  <a:ext cx="138044" cy="177001"/>
                  <a:chOff x="4498" y="2188"/>
                  <a:chExt cx="90" cy="118"/>
                </a:xfrm>
                <a:grpFill/>
              </p:grpSpPr>
              <p:sp>
                <p:nvSpPr>
                  <p:cNvPr id="228" name="Freeform 1453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29" name="Freeform 1454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27" name="Text Box 1455"/>
                <p:cNvSpPr txBox="1">
                  <a:spLocks noChangeArrowheads="1"/>
                </p:cNvSpPr>
                <p:nvPr/>
              </p:nvSpPr>
              <p:spPr bwMode="auto">
                <a:xfrm>
                  <a:off x="6089496" y="1597968"/>
                  <a:ext cx="31130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DE</a:t>
                  </a:r>
                </a:p>
              </p:txBody>
            </p:sp>
            <p:sp>
              <p:nvSpPr>
                <p:cNvPr id="222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914773" y="1839503"/>
                  <a:ext cx="304800" cy="151872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223" name="Rectangle 1458"/>
                <p:cNvSpPr>
                  <a:spLocks noChangeArrowheads="1"/>
                </p:cNvSpPr>
                <p:nvPr/>
              </p:nvSpPr>
              <p:spPr bwMode="auto">
                <a:xfrm>
                  <a:off x="5837580" y="1801272"/>
                  <a:ext cx="69748" cy="67968"/>
                </a:xfrm>
                <a:prstGeom prst="rect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224" name="Text Box 1462"/>
                <p:cNvSpPr txBox="1">
                  <a:spLocks noChangeArrowheads="1"/>
                </p:cNvSpPr>
                <p:nvPr/>
              </p:nvSpPr>
              <p:spPr bwMode="auto">
                <a:xfrm>
                  <a:off x="6181210" y="1887380"/>
                  <a:ext cx="505186" cy="27812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DC</a:t>
                  </a:r>
                </a:p>
              </p:txBody>
            </p:sp>
            <p:sp>
              <p:nvSpPr>
                <p:cNvPr id="477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867400" y="1752600"/>
                  <a:ext cx="381000" cy="76200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</p:grpSp>
          <p:sp>
            <p:nvSpPr>
              <p:cNvPr id="503" name="5-Point Star 502"/>
              <p:cNvSpPr/>
              <p:nvPr/>
            </p:nvSpPr>
            <p:spPr>
              <a:xfrm>
                <a:off x="7620000" y="3429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3" name="Group 521"/>
            <p:cNvGrpSpPr/>
            <p:nvPr/>
          </p:nvGrpSpPr>
          <p:grpSpPr>
            <a:xfrm>
              <a:off x="7136434" y="1023197"/>
              <a:ext cx="873992" cy="1047149"/>
              <a:chOff x="7758505" y="1905000"/>
              <a:chExt cx="1051073" cy="1229092"/>
            </a:xfrm>
          </p:grpSpPr>
          <p:grpSp>
            <p:nvGrpSpPr>
              <p:cNvPr id="204" name="Group 481"/>
              <p:cNvGrpSpPr/>
              <p:nvPr/>
            </p:nvGrpSpPr>
            <p:grpSpPr>
              <a:xfrm>
                <a:off x="7758505" y="1905000"/>
                <a:ext cx="1051073" cy="1229092"/>
                <a:chOff x="7895557" y="1285318"/>
                <a:chExt cx="1051073" cy="1229092"/>
              </a:xfrm>
              <a:solidFill>
                <a:schemeClr val="tx2">
                  <a:lumMod val="40000"/>
                  <a:lumOff val="60000"/>
                </a:schemeClr>
              </a:solidFill>
            </p:grpSpPr>
            <p:grpSp>
              <p:nvGrpSpPr>
                <p:cNvPr id="205" name="Group 1401"/>
                <p:cNvGrpSpPr>
                  <a:grpSpLocks/>
                </p:cNvGrpSpPr>
                <p:nvPr/>
              </p:nvGrpSpPr>
              <p:grpSpPr bwMode="auto">
                <a:xfrm>
                  <a:off x="8255933" y="2200057"/>
                  <a:ext cx="337116" cy="314353"/>
                  <a:chOff x="4757" y="1702"/>
                  <a:chExt cx="232" cy="222"/>
                </a:xfrm>
                <a:grpFill/>
              </p:grpSpPr>
              <p:grpSp>
                <p:nvGrpSpPr>
                  <p:cNvPr id="206" name="Group 140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57" y="1702"/>
                    <a:ext cx="153" cy="126"/>
                    <a:chOff x="4596" y="1880"/>
                    <a:chExt cx="144" cy="119"/>
                  </a:xfrm>
                  <a:grpFill/>
                </p:grpSpPr>
                <p:sp>
                  <p:nvSpPr>
                    <p:cNvPr id="268" name="Freeform 140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0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9" name="Freeform 140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3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7" name="Text Box 14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81" y="1761"/>
                    <a:ext cx="208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CT</a:t>
                    </a:r>
                  </a:p>
                </p:txBody>
              </p:sp>
            </p:grpSp>
            <p:grpSp>
              <p:nvGrpSpPr>
                <p:cNvPr id="207" name="Group 1152"/>
                <p:cNvGrpSpPr>
                  <a:grpSpLocks noChangeAspect="1"/>
                </p:cNvGrpSpPr>
                <p:nvPr/>
              </p:nvGrpSpPr>
              <p:grpSpPr bwMode="auto">
                <a:xfrm>
                  <a:off x="8425941" y="2188729"/>
                  <a:ext cx="114795" cy="93456"/>
                  <a:chOff x="4706" y="1870"/>
                  <a:chExt cx="74" cy="62"/>
                </a:xfrm>
                <a:grpFill/>
              </p:grpSpPr>
              <p:sp>
                <p:nvSpPr>
                  <p:cNvPr id="426" name="Freeform 1153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427" name="Freeform 1154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grpSp>
              <p:nvGrpSpPr>
                <p:cNvPr id="208" name="Group 1290"/>
                <p:cNvGrpSpPr>
                  <a:grpSpLocks/>
                </p:cNvGrpSpPr>
                <p:nvPr/>
              </p:nvGrpSpPr>
              <p:grpSpPr bwMode="auto">
                <a:xfrm>
                  <a:off x="8338756" y="1285318"/>
                  <a:ext cx="454816" cy="702338"/>
                  <a:chOff x="4814" y="1056"/>
                  <a:chExt cx="313" cy="496"/>
                </a:xfrm>
                <a:grpFill/>
              </p:grpSpPr>
              <p:grpSp>
                <p:nvGrpSpPr>
                  <p:cNvPr id="209" name="Group 12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14" y="1056"/>
                    <a:ext cx="313" cy="496"/>
                    <a:chOff x="4650" y="1270"/>
                    <a:chExt cx="294" cy="466"/>
                  </a:xfrm>
                  <a:grpFill/>
                </p:grpSpPr>
                <p:sp>
                  <p:nvSpPr>
                    <p:cNvPr id="344" name="Freeform 12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5" name="Freeform 12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43" name="Text Box 12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7" y="1200"/>
                    <a:ext cx="24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ME</a:t>
                    </a:r>
                  </a:p>
                </p:txBody>
              </p:sp>
            </p:grpSp>
            <p:grpSp>
              <p:nvGrpSpPr>
                <p:cNvPr id="210" name="Group 1377"/>
                <p:cNvGrpSpPr>
                  <a:grpSpLocks noChangeAspect="1"/>
                </p:cNvGrpSpPr>
                <p:nvPr/>
              </p:nvGrpSpPr>
              <p:grpSpPr bwMode="auto">
                <a:xfrm>
                  <a:off x="8239947" y="2057041"/>
                  <a:ext cx="427207" cy="195409"/>
                  <a:chOff x="4586" y="1782"/>
                  <a:chExt cx="276" cy="130"/>
                </a:xfrm>
                <a:grpFill/>
              </p:grpSpPr>
              <p:sp>
                <p:nvSpPr>
                  <p:cNvPr id="288" name="Freeform 1378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9" name="Freeform 1379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7" name="Text Box 1380"/>
                <p:cNvSpPr txBox="1">
                  <a:spLocks noChangeArrowheads="1"/>
                </p:cNvSpPr>
                <p:nvPr/>
              </p:nvSpPr>
              <p:spPr bwMode="auto">
                <a:xfrm>
                  <a:off x="8595252" y="2047318"/>
                  <a:ext cx="351378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MA</a:t>
                  </a:r>
                </a:p>
              </p:txBody>
            </p:sp>
            <p:grpSp>
              <p:nvGrpSpPr>
                <p:cNvPr id="211" name="Group 1391"/>
                <p:cNvGrpSpPr>
                  <a:grpSpLocks/>
                </p:cNvGrpSpPr>
                <p:nvPr/>
              </p:nvGrpSpPr>
              <p:grpSpPr bwMode="auto">
                <a:xfrm>
                  <a:off x="8096094" y="1506216"/>
                  <a:ext cx="428661" cy="607465"/>
                  <a:chOff x="4647" y="1212"/>
                  <a:chExt cx="295" cy="429"/>
                </a:xfrm>
                <a:grpFill/>
              </p:grpSpPr>
              <p:grpSp>
                <p:nvGrpSpPr>
                  <p:cNvPr id="212" name="Group 139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82" y="1341"/>
                    <a:ext cx="160" cy="300"/>
                    <a:chOff x="4620" y="1538"/>
                    <a:chExt cx="150" cy="282"/>
                  </a:xfrm>
                  <a:grpFill/>
                </p:grpSpPr>
                <p:sp>
                  <p:nvSpPr>
                    <p:cNvPr id="276" name="Freeform 13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7" name="Freeform 139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5" name="Text Box 13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7" y="1212"/>
                    <a:ext cx="227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900" dirty="0"/>
                      <a:t>NH</a:t>
                    </a:r>
                  </a:p>
                </p:txBody>
              </p:sp>
            </p:grpSp>
            <p:grpSp>
              <p:nvGrpSpPr>
                <p:cNvPr id="213" name="Group 1396"/>
                <p:cNvGrpSpPr>
                  <a:grpSpLocks/>
                </p:cNvGrpSpPr>
                <p:nvPr/>
              </p:nvGrpSpPr>
              <p:grpSpPr bwMode="auto">
                <a:xfrm>
                  <a:off x="7895557" y="1599670"/>
                  <a:ext cx="446097" cy="538081"/>
                  <a:chOff x="4509" y="1278"/>
                  <a:chExt cx="307" cy="380"/>
                </a:xfrm>
                <a:grpFill/>
              </p:grpSpPr>
              <p:grpSp>
                <p:nvGrpSpPr>
                  <p:cNvPr id="214" name="Group 139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678" y="1392"/>
                    <a:ext cx="138" cy="266"/>
                    <a:chOff x="4522" y="1586"/>
                    <a:chExt cx="130" cy="250"/>
                  </a:xfrm>
                  <a:grpFill/>
                </p:grpSpPr>
                <p:sp>
                  <p:nvSpPr>
                    <p:cNvPr id="272" name="Freeform 13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3" name="Freeform 139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1" name="Text Box 14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9" y="1278"/>
                    <a:ext cx="211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VT</a:t>
                    </a:r>
                  </a:p>
                </p:txBody>
              </p:sp>
            </p:grpSp>
            <p:sp>
              <p:nvSpPr>
                <p:cNvPr id="225" name="Text Box 1463"/>
                <p:cNvSpPr txBox="1">
                  <a:spLocks noChangeArrowheads="1"/>
                </p:cNvSpPr>
                <p:nvPr/>
              </p:nvSpPr>
              <p:spPr bwMode="auto">
                <a:xfrm>
                  <a:off x="8460581" y="2192179"/>
                  <a:ext cx="363271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RI</a:t>
                  </a:r>
                </a:p>
              </p:txBody>
            </p:sp>
          </p:grpSp>
          <p:sp>
            <p:nvSpPr>
              <p:cNvPr id="504" name="5-Point Star 503"/>
              <p:cNvSpPr/>
              <p:nvPr/>
            </p:nvSpPr>
            <p:spPr>
              <a:xfrm>
                <a:off x="8340047" y="2743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5" name="Group 520"/>
            <p:cNvGrpSpPr/>
            <p:nvPr/>
          </p:nvGrpSpPr>
          <p:grpSpPr>
            <a:xfrm>
              <a:off x="6767815" y="1593918"/>
              <a:ext cx="796253" cy="794502"/>
              <a:chOff x="7315200" y="2574884"/>
              <a:chExt cx="957583" cy="932548"/>
            </a:xfrm>
          </p:grpSpPr>
          <p:grpSp>
            <p:nvGrpSpPr>
              <p:cNvPr id="216" name="Group 480"/>
              <p:cNvGrpSpPr/>
              <p:nvPr/>
            </p:nvGrpSpPr>
            <p:grpSpPr>
              <a:xfrm>
                <a:off x="7315200" y="2574884"/>
                <a:ext cx="957583" cy="932548"/>
                <a:chOff x="7391400" y="1981200"/>
                <a:chExt cx="957583" cy="932548"/>
              </a:xfrm>
              <a:solidFill>
                <a:schemeClr val="accent3">
                  <a:lumMod val="60000"/>
                  <a:lumOff val="40000"/>
                </a:schemeClr>
              </a:solidFill>
            </p:grpSpPr>
            <p:grpSp>
              <p:nvGrpSpPr>
                <p:cNvPr id="217" name="Group 1281"/>
                <p:cNvGrpSpPr>
                  <a:grpSpLocks/>
                </p:cNvGrpSpPr>
                <p:nvPr/>
              </p:nvGrpSpPr>
              <p:grpSpPr bwMode="auto">
                <a:xfrm>
                  <a:off x="7391400" y="1981200"/>
                  <a:ext cx="957583" cy="659858"/>
                  <a:chOff x="4274" y="1418"/>
                  <a:chExt cx="659" cy="466"/>
                </a:xfrm>
                <a:grpFill/>
              </p:grpSpPr>
              <p:grpSp>
                <p:nvGrpSpPr>
                  <p:cNvPr id="218" name="Group 1282"/>
                  <p:cNvGrpSpPr>
                    <a:grpSpLocks/>
                  </p:cNvGrpSpPr>
                  <p:nvPr/>
                </p:nvGrpSpPr>
                <p:grpSpPr bwMode="auto">
                  <a:xfrm>
                    <a:off x="4274" y="1418"/>
                    <a:ext cx="659" cy="466"/>
                    <a:chOff x="4274" y="1418"/>
                    <a:chExt cx="659" cy="466"/>
                  </a:xfrm>
                  <a:grpFill/>
                </p:grpSpPr>
                <p:grpSp>
                  <p:nvGrpSpPr>
                    <p:cNvPr id="219" name="Group 128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274" y="1418"/>
                      <a:ext cx="521" cy="442"/>
                      <a:chOff x="4142" y="1610"/>
                      <a:chExt cx="490" cy="416"/>
                    </a:xfrm>
                    <a:grpFill/>
                  </p:grpSpPr>
                  <p:sp>
                    <p:nvSpPr>
                      <p:cNvPr id="352" name="Freeform 128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3" name="Freeform 128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20" name="Group 128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82" y="1790"/>
                      <a:ext cx="151" cy="94"/>
                      <a:chOff x="4620" y="1960"/>
                      <a:chExt cx="142" cy="88"/>
                    </a:xfrm>
                    <a:grpFill/>
                  </p:grpSpPr>
                  <p:sp>
                    <p:nvSpPr>
                      <p:cNvPr id="350" name="Freeform 128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1" name="Freeform 128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47" name="Text Box 12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51" y="158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NY</a:t>
                    </a:r>
                  </a:p>
                </p:txBody>
              </p:sp>
            </p:grpSp>
            <p:grpSp>
              <p:nvGrpSpPr>
                <p:cNvPr id="221" name="Group 1387"/>
                <p:cNvGrpSpPr>
                  <a:grpSpLocks noChangeAspect="1"/>
                </p:cNvGrpSpPr>
                <p:nvPr/>
              </p:nvGrpSpPr>
              <p:grpSpPr bwMode="auto">
                <a:xfrm>
                  <a:off x="7953765" y="2550434"/>
                  <a:ext cx="180182" cy="361082"/>
                  <a:chOff x="4506" y="1988"/>
                  <a:chExt cx="116" cy="240"/>
                </a:xfrm>
                <a:grpFill/>
              </p:grpSpPr>
              <p:sp>
                <p:nvSpPr>
                  <p:cNvPr id="280" name="Freeform 1388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1" name="Freeform 1389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79" name="Text Box 1390"/>
                <p:cNvSpPr txBox="1">
                  <a:spLocks noChangeArrowheads="1"/>
                </p:cNvSpPr>
                <p:nvPr/>
              </p:nvSpPr>
              <p:spPr bwMode="auto">
                <a:xfrm>
                  <a:off x="7924800" y="2682916"/>
                  <a:ext cx="381000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900" dirty="0"/>
                    <a:t>NJ</a:t>
                  </a:r>
                </a:p>
              </p:txBody>
            </p:sp>
          </p:grpSp>
          <p:sp>
            <p:nvSpPr>
              <p:cNvPr id="505" name="5-Point Star 504"/>
              <p:cNvSpPr/>
              <p:nvPr/>
            </p:nvSpPr>
            <p:spPr>
              <a:xfrm>
                <a:off x="7924800" y="3048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6" name="TextBox 505"/>
            <p:cNvSpPr txBox="1"/>
            <p:nvPr/>
          </p:nvSpPr>
          <p:spPr>
            <a:xfrm>
              <a:off x="7551370" y="2165433"/>
              <a:ext cx="765657" cy="3258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Puerto Rico</a:t>
              </a:r>
            </a:p>
            <a:p>
              <a:r>
                <a:rPr lang="en-US" sz="800" dirty="0"/>
                <a:t>Virgin Islands</a:t>
              </a:r>
            </a:p>
          </p:txBody>
        </p:sp>
        <p:sp>
          <p:nvSpPr>
            <p:cNvPr id="507" name="TextBox 506"/>
            <p:cNvSpPr txBox="1"/>
            <p:nvPr/>
          </p:nvSpPr>
          <p:spPr>
            <a:xfrm>
              <a:off x="835962" y="2605425"/>
              <a:ext cx="965426" cy="6812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Guam</a:t>
              </a:r>
            </a:p>
            <a:p>
              <a:r>
                <a:rPr lang="en-US" sz="800" dirty="0"/>
                <a:t>American Samoa</a:t>
              </a:r>
            </a:p>
            <a:p>
              <a:r>
                <a:rPr lang="en-US" sz="800" dirty="0"/>
                <a:t>U.S. Trust Territory of the Pacific Islands</a:t>
              </a:r>
            </a:p>
          </p:txBody>
        </p:sp>
        <p:grpSp>
          <p:nvGrpSpPr>
            <p:cNvPr id="226" name="Group 523"/>
            <p:cNvGrpSpPr/>
            <p:nvPr/>
          </p:nvGrpSpPr>
          <p:grpSpPr>
            <a:xfrm>
              <a:off x="1698848" y="2256678"/>
              <a:ext cx="1628254" cy="1598471"/>
              <a:chOff x="1219200" y="3352800"/>
              <a:chExt cx="1958157" cy="1876207"/>
            </a:xfrm>
            <a:solidFill>
              <a:schemeClr val="accent2">
                <a:lumMod val="60000"/>
                <a:lumOff val="40000"/>
              </a:schemeClr>
            </a:solidFill>
          </p:grpSpPr>
          <p:grpSp>
            <p:nvGrpSpPr>
              <p:cNvPr id="230" name="Group 495"/>
              <p:cNvGrpSpPr/>
              <p:nvPr/>
            </p:nvGrpSpPr>
            <p:grpSpPr>
              <a:xfrm>
                <a:off x="1219200" y="3352800"/>
                <a:ext cx="1958157" cy="1876207"/>
                <a:chOff x="838200" y="3276600"/>
                <a:chExt cx="1958157" cy="1876207"/>
              </a:xfrm>
              <a:grpFill/>
            </p:grpSpPr>
            <p:grpSp>
              <p:nvGrpSpPr>
                <p:cNvPr id="234" name="Group 1165"/>
                <p:cNvGrpSpPr>
                  <a:grpSpLocks/>
                </p:cNvGrpSpPr>
                <p:nvPr/>
              </p:nvGrpSpPr>
              <p:grpSpPr bwMode="auto">
                <a:xfrm>
                  <a:off x="1144200" y="3276600"/>
                  <a:ext cx="1011347" cy="1588757"/>
                  <a:chOff x="888" y="1792"/>
                  <a:chExt cx="696" cy="1122"/>
                </a:xfrm>
                <a:grpFill/>
              </p:grpSpPr>
              <p:grpSp>
                <p:nvGrpSpPr>
                  <p:cNvPr id="238" name="Group 11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888" y="1792"/>
                    <a:ext cx="696" cy="1122"/>
                    <a:chOff x="960" y="1962"/>
                    <a:chExt cx="654" cy="1054"/>
                  </a:xfrm>
                  <a:grpFill/>
                </p:grpSpPr>
                <p:sp>
                  <p:nvSpPr>
                    <p:cNvPr id="416" name="Freeform 116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7" name="Freeform 11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5" name="Text Box 11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2304"/>
                    <a:ext cx="22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CA</a:t>
                    </a:r>
                  </a:p>
                </p:txBody>
              </p:sp>
            </p:grpSp>
            <p:grpSp>
              <p:nvGrpSpPr>
                <p:cNvPr id="242" name="Group 1195"/>
                <p:cNvGrpSpPr>
                  <a:grpSpLocks/>
                </p:cNvGrpSpPr>
                <p:nvPr/>
              </p:nvGrpSpPr>
              <p:grpSpPr bwMode="auto">
                <a:xfrm>
                  <a:off x="1587391" y="3375720"/>
                  <a:ext cx="762869" cy="1175284"/>
                  <a:chOff x="1193" y="1862"/>
                  <a:chExt cx="525" cy="830"/>
                </a:xfrm>
                <a:grpFill/>
              </p:grpSpPr>
              <p:grpSp>
                <p:nvGrpSpPr>
                  <p:cNvPr id="246" name="Group 11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3" y="1862"/>
                    <a:ext cx="525" cy="830"/>
                    <a:chOff x="1246" y="2028"/>
                    <a:chExt cx="494" cy="780"/>
                  </a:xfrm>
                  <a:grpFill/>
                </p:grpSpPr>
                <p:sp>
                  <p:nvSpPr>
                    <p:cNvPr id="392" name="Freeform 11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3" name="Freeform 11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1" name="Text Box 11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12" y="2112"/>
                    <a:ext cx="23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NV</a:t>
                    </a:r>
                  </a:p>
                </p:txBody>
              </p:sp>
            </p:grpSp>
            <p:grpSp>
              <p:nvGrpSpPr>
                <p:cNvPr id="250" name="Group 1256"/>
                <p:cNvGrpSpPr>
                  <a:grpSpLocks/>
                </p:cNvGrpSpPr>
                <p:nvPr/>
              </p:nvGrpSpPr>
              <p:grpSpPr bwMode="auto">
                <a:xfrm>
                  <a:off x="2017503" y="4277716"/>
                  <a:ext cx="778854" cy="875091"/>
                  <a:chOff x="1489" y="2499"/>
                  <a:chExt cx="536" cy="618"/>
                </a:xfrm>
                <a:grpFill/>
              </p:grpSpPr>
              <p:grpSp>
                <p:nvGrpSpPr>
                  <p:cNvPr id="254" name="Group 12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9" y="2499"/>
                    <a:ext cx="536" cy="618"/>
                    <a:chOff x="1525" y="2626"/>
                    <a:chExt cx="503" cy="581"/>
                  </a:xfrm>
                  <a:grpFill/>
                </p:grpSpPr>
                <p:sp>
                  <p:nvSpPr>
                    <p:cNvPr id="372" name="Freeform 12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6" y="2626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73" name="Freeform 125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5" y="2627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71" name="Text Box 12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688"/>
                    <a:ext cx="21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AZ</a:t>
                    </a:r>
                  </a:p>
                </p:txBody>
              </p:sp>
            </p:grpSp>
            <p:grpSp>
              <p:nvGrpSpPr>
                <p:cNvPr id="258" name="Group 329"/>
                <p:cNvGrpSpPr>
                  <a:grpSpLocks/>
                </p:cNvGrpSpPr>
                <p:nvPr/>
              </p:nvGrpSpPr>
              <p:grpSpPr bwMode="auto">
                <a:xfrm>
                  <a:off x="838200" y="4572000"/>
                  <a:ext cx="689423" cy="528837"/>
                  <a:chOff x="1306" y="3390"/>
                  <a:chExt cx="389" cy="350"/>
                </a:xfrm>
                <a:grpFill/>
              </p:grpSpPr>
              <p:sp>
                <p:nvSpPr>
                  <p:cNvPr id="432" name="Freeform 163"/>
                  <p:cNvSpPr>
                    <a:spLocks/>
                  </p:cNvSpPr>
                  <p:nvPr/>
                </p:nvSpPr>
                <p:spPr bwMode="auto">
                  <a:xfrm>
                    <a:off x="1343" y="3420"/>
                    <a:ext cx="32" cy="32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8"/>
                      </a:cxn>
                      <a:cxn ang="0">
                        <a:pos x="16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24" y="32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0" y="24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2" h="32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16" y="0"/>
                        </a:lnTo>
                        <a:lnTo>
                          <a:pt x="32" y="0"/>
                        </a:lnTo>
                        <a:lnTo>
                          <a:pt x="32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24" y="32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3" name="Freeform 164"/>
                  <p:cNvSpPr>
                    <a:spLocks/>
                  </p:cNvSpPr>
                  <p:nvPr/>
                </p:nvSpPr>
                <p:spPr bwMode="auto">
                  <a:xfrm>
                    <a:off x="1455" y="3460"/>
                    <a:ext cx="40" cy="40"/>
                  </a:xfrm>
                  <a:custGeom>
                    <a:avLst/>
                    <a:gdLst/>
                    <a:ahLst/>
                    <a:cxnLst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  <a:cxn ang="0">
                        <a:pos x="16" y="0"/>
                      </a:cxn>
                      <a:cxn ang="0">
                        <a:pos x="24" y="16"/>
                      </a:cxn>
                      <a:cxn ang="0">
                        <a:pos x="32" y="24"/>
                      </a:cxn>
                      <a:cxn ang="0">
                        <a:pos x="40" y="32"/>
                      </a:cxn>
                      <a:cxn ang="0">
                        <a:pos x="32" y="40"/>
                      </a:cxn>
                      <a:cxn ang="0">
                        <a:pos x="32" y="40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8" y="32"/>
                      </a:cxn>
                      <a:cxn ang="0">
                        <a:pos x="8" y="32"/>
                      </a:cxn>
                      <a:cxn ang="0">
                        <a:pos x="0" y="24"/>
                      </a:cxn>
                      <a:cxn ang="0">
                        <a:pos x="0" y="24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8" y="8"/>
                      </a:cxn>
                    </a:cxnLst>
                    <a:rect l="0" t="0" r="r" b="b"/>
                    <a:pathLst>
                      <a:path w="40" h="40">
                        <a:moveTo>
                          <a:pt x="8" y="8"/>
                        </a:move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16" y="0"/>
                        </a:lnTo>
                        <a:lnTo>
                          <a:pt x="24" y="16"/>
                        </a:lnTo>
                        <a:lnTo>
                          <a:pt x="32" y="24"/>
                        </a:lnTo>
                        <a:lnTo>
                          <a:pt x="40" y="32"/>
                        </a:lnTo>
                        <a:lnTo>
                          <a:pt x="32" y="40"/>
                        </a:lnTo>
                        <a:lnTo>
                          <a:pt x="32" y="40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8" y="32"/>
                        </a:lnTo>
                        <a:lnTo>
                          <a:pt x="8" y="32"/>
                        </a:lnTo>
                        <a:lnTo>
                          <a:pt x="0" y="24"/>
                        </a:lnTo>
                        <a:lnTo>
                          <a:pt x="0" y="24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4" name="Freeform 167"/>
                  <p:cNvSpPr>
                    <a:spLocks/>
                  </p:cNvSpPr>
                  <p:nvPr/>
                </p:nvSpPr>
                <p:spPr bwMode="auto">
                  <a:xfrm>
                    <a:off x="1519" y="3438"/>
                    <a:ext cx="40" cy="16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  <a:cxn ang="0">
                        <a:pos x="24" y="16"/>
                      </a:cxn>
                      <a:cxn ang="0">
                        <a:pos x="24" y="16"/>
                      </a:cxn>
                      <a:cxn ang="0">
                        <a:pos x="32" y="16"/>
                      </a:cxn>
                      <a:cxn ang="0">
                        <a:pos x="40" y="16"/>
                      </a:cxn>
                      <a:cxn ang="0">
                        <a:pos x="40" y="8"/>
                      </a:cxn>
                      <a:cxn ang="0">
                        <a:pos x="24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40" h="16">
                        <a:moveTo>
                          <a:pt x="8" y="0"/>
                        </a:moveTo>
                        <a:lnTo>
                          <a:pt x="0" y="16"/>
                        </a:lnTo>
                        <a:lnTo>
                          <a:pt x="0" y="16"/>
                        </a:lnTo>
                        <a:lnTo>
                          <a:pt x="24" y="16"/>
                        </a:lnTo>
                        <a:lnTo>
                          <a:pt x="24" y="16"/>
                        </a:lnTo>
                        <a:lnTo>
                          <a:pt x="32" y="16"/>
                        </a:lnTo>
                        <a:lnTo>
                          <a:pt x="40" y="16"/>
                        </a:lnTo>
                        <a:lnTo>
                          <a:pt x="40" y="8"/>
                        </a:lnTo>
                        <a:lnTo>
                          <a:pt x="24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5" name="Freeform 168"/>
                  <p:cNvSpPr>
                    <a:spLocks/>
                  </p:cNvSpPr>
                  <p:nvPr/>
                </p:nvSpPr>
                <p:spPr bwMode="auto">
                  <a:xfrm>
                    <a:off x="1567" y="3516"/>
                    <a:ext cx="48" cy="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16" y="8"/>
                      </a:cxn>
                      <a:cxn ang="0">
                        <a:pos x="32" y="8"/>
                      </a:cxn>
                      <a:cxn ang="0">
                        <a:pos x="32" y="8"/>
                      </a:cxn>
                      <a:cxn ang="0">
                        <a:pos x="40" y="8"/>
                      </a:cxn>
                      <a:cxn ang="0">
                        <a:pos x="40" y="16"/>
                      </a:cxn>
                      <a:cxn ang="0">
                        <a:pos x="48" y="16"/>
                      </a:cxn>
                      <a:cxn ang="0">
                        <a:pos x="48" y="24"/>
                      </a:cxn>
                      <a:cxn ang="0">
                        <a:pos x="32" y="24"/>
                      </a:cxn>
                      <a:cxn ang="0">
                        <a:pos x="32" y="24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16" y="24"/>
                      </a:cxn>
                      <a:cxn ang="0">
                        <a:pos x="16" y="24"/>
                      </a:cxn>
                      <a:cxn ang="0">
                        <a:pos x="8" y="16"/>
                      </a:cxn>
                      <a:cxn ang="0">
                        <a:pos x="8" y="1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" h="3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16" y="8"/>
                        </a:lnTo>
                        <a:lnTo>
                          <a:pt x="32" y="8"/>
                        </a:lnTo>
                        <a:lnTo>
                          <a:pt x="32" y="8"/>
                        </a:lnTo>
                        <a:lnTo>
                          <a:pt x="40" y="8"/>
                        </a:lnTo>
                        <a:lnTo>
                          <a:pt x="40" y="16"/>
                        </a:lnTo>
                        <a:lnTo>
                          <a:pt x="48" y="16"/>
                        </a:lnTo>
                        <a:lnTo>
                          <a:pt x="48" y="24"/>
                        </a:lnTo>
                        <a:lnTo>
                          <a:pt x="32" y="24"/>
                        </a:lnTo>
                        <a:lnTo>
                          <a:pt x="32" y="24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16" y="24"/>
                        </a:lnTo>
                        <a:lnTo>
                          <a:pt x="16" y="24"/>
                        </a:lnTo>
                        <a:lnTo>
                          <a:pt x="8" y="16"/>
                        </a:lnTo>
                        <a:lnTo>
                          <a:pt x="8" y="1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6" name="Freeform 171"/>
                  <p:cNvSpPr>
                    <a:spLocks/>
                  </p:cNvSpPr>
                  <p:nvPr/>
                </p:nvSpPr>
                <p:spPr bwMode="auto">
                  <a:xfrm>
                    <a:off x="1607" y="3564"/>
                    <a:ext cx="88" cy="104"/>
                  </a:xfrm>
                  <a:custGeom>
                    <a:avLst/>
                    <a:gdLst/>
                    <a:ahLst/>
                    <a:cxnLst>
                      <a:cxn ang="0">
                        <a:pos x="16" y="8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64" y="32"/>
                      </a:cxn>
                      <a:cxn ang="0">
                        <a:pos x="72" y="32"/>
                      </a:cxn>
                      <a:cxn ang="0">
                        <a:pos x="72" y="32"/>
                      </a:cxn>
                      <a:cxn ang="0">
                        <a:pos x="72" y="40"/>
                      </a:cxn>
                      <a:cxn ang="0">
                        <a:pos x="72" y="40"/>
                      </a:cxn>
                      <a:cxn ang="0">
                        <a:pos x="80" y="56"/>
                      </a:cxn>
                      <a:cxn ang="0">
                        <a:pos x="88" y="56"/>
                      </a:cxn>
                      <a:cxn ang="0">
                        <a:pos x="88" y="56"/>
                      </a:cxn>
                      <a:cxn ang="0">
                        <a:pos x="88" y="72"/>
                      </a:cxn>
                      <a:cxn ang="0">
                        <a:pos x="72" y="80"/>
                      </a:cxn>
                      <a:cxn ang="0">
                        <a:pos x="40" y="88"/>
                      </a:cxn>
                      <a:cxn ang="0">
                        <a:pos x="32" y="104"/>
                      </a:cxn>
                      <a:cxn ang="0">
                        <a:pos x="32" y="104"/>
                      </a:cxn>
                      <a:cxn ang="0">
                        <a:pos x="24" y="104"/>
                      </a:cxn>
                      <a:cxn ang="0">
                        <a:pos x="8" y="96"/>
                      </a:cxn>
                      <a:cxn ang="0">
                        <a:pos x="16" y="72"/>
                      </a:cxn>
                      <a:cxn ang="0">
                        <a:pos x="16" y="64"/>
                      </a:cxn>
                      <a:cxn ang="0">
                        <a:pos x="0" y="48"/>
                      </a:cxn>
                      <a:cxn ang="0">
                        <a:pos x="0" y="40"/>
                      </a:cxn>
                      <a:cxn ang="0">
                        <a:pos x="8" y="40"/>
                      </a:cxn>
                      <a:cxn ang="0">
                        <a:pos x="16" y="40"/>
                      </a:cxn>
                      <a:cxn ang="0">
                        <a:pos x="16" y="40"/>
                      </a:cxn>
                      <a:cxn ang="0">
                        <a:pos x="16" y="16"/>
                      </a:cxn>
                      <a:cxn ang="0">
                        <a:pos x="16" y="8"/>
                      </a:cxn>
                    </a:cxnLst>
                    <a:rect l="0" t="0" r="r" b="b"/>
                    <a:pathLst>
                      <a:path w="88" h="104">
                        <a:moveTo>
                          <a:pt x="16" y="8"/>
                        </a:move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64" y="32"/>
                        </a:lnTo>
                        <a:lnTo>
                          <a:pt x="72" y="32"/>
                        </a:lnTo>
                        <a:lnTo>
                          <a:pt x="72" y="32"/>
                        </a:lnTo>
                        <a:lnTo>
                          <a:pt x="72" y="40"/>
                        </a:lnTo>
                        <a:lnTo>
                          <a:pt x="72" y="40"/>
                        </a:lnTo>
                        <a:lnTo>
                          <a:pt x="80" y="56"/>
                        </a:lnTo>
                        <a:lnTo>
                          <a:pt x="88" y="56"/>
                        </a:lnTo>
                        <a:lnTo>
                          <a:pt x="88" y="56"/>
                        </a:lnTo>
                        <a:lnTo>
                          <a:pt x="88" y="72"/>
                        </a:lnTo>
                        <a:lnTo>
                          <a:pt x="72" y="80"/>
                        </a:lnTo>
                        <a:lnTo>
                          <a:pt x="40" y="88"/>
                        </a:lnTo>
                        <a:lnTo>
                          <a:pt x="32" y="104"/>
                        </a:lnTo>
                        <a:lnTo>
                          <a:pt x="32" y="104"/>
                        </a:lnTo>
                        <a:lnTo>
                          <a:pt x="24" y="104"/>
                        </a:lnTo>
                        <a:lnTo>
                          <a:pt x="8" y="96"/>
                        </a:lnTo>
                        <a:lnTo>
                          <a:pt x="16" y="72"/>
                        </a:lnTo>
                        <a:lnTo>
                          <a:pt x="16" y="64"/>
                        </a:lnTo>
                        <a:lnTo>
                          <a:pt x="0" y="48"/>
                        </a:lnTo>
                        <a:lnTo>
                          <a:pt x="0" y="40"/>
                        </a:lnTo>
                        <a:lnTo>
                          <a:pt x="8" y="40"/>
                        </a:lnTo>
                        <a:lnTo>
                          <a:pt x="16" y="40"/>
                        </a:lnTo>
                        <a:lnTo>
                          <a:pt x="16" y="40"/>
                        </a:lnTo>
                        <a:lnTo>
                          <a:pt x="16" y="16"/>
                        </a:lnTo>
                        <a:lnTo>
                          <a:pt x="16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7" name="Freeform 173"/>
                  <p:cNvSpPr>
                    <a:spLocks/>
                  </p:cNvSpPr>
                  <p:nvPr/>
                </p:nvSpPr>
                <p:spPr bwMode="auto">
                  <a:xfrm>
                    <a:off x="1543" y="3470"/>
                    <a:ext cx="8" cy="8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8" h="8">
                        <a:moveTo>
                          <a:pt x="8" y="0"/>
                        </a:move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8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1567" y="3494"/>
                    <a:ext cx="16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9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1311" y="3390"/>
                    <a:ext cx="24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40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1306" y="3536"/>
                    <a:ext cx="248" cy="2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en-US" sz="1000" dirty="0">
                        <a:solidFill>
                          <a:srgbClr val="000000"/>
                        </a:solidFill>
                        <a:cs typeface="Times New Roman" pitchFamily="18" charset="0"/>
                      </a:rPr>
                      <a:t>H</a:t>
                    </a:r>
                    <a:r>
                      <a:rPr lang="en-US" altLang="en-US" sz="1000" dirty="0">
                        <a:solidFill>
                          <a:srgbClr val="000000"/>
                        </a:solidFill>
                        <a:latin typeface="+mj-lt"/>
                      </a:rPr>
                      <a:t>I</a:t>
                    </a:r>
                    <a:endParaRPr lang="en-US" altLang="en-US" sz="1000" b="1" dirty="0">
                      <a:solidFill>
                        <a:srgbClr val="000000"/>
                      </a:solidFill>
                      <a:latin typeface="Helvetica" pitchFamily="34" charset="0"/>
                    </a:endParaRPr>
                  </a:p>
                  <a:p>
                    <a:pPr>
                      <a:defRPr/>
                    </a:pPr>
                    <a:endParaRPr lang="en-US" altLang="en-US" sz="1000" dirty="0"/>
                  </a:p>
                </p:txBody>
              </p:sp>
            </p:grpSp>
          </p:grpSp>
          <p:sp>
            <p:nvSpPr>
              <p:cNvPr id="509" name="5-Point Star 508"/>
              <p:cNvSpPr/>
              <p:nvPr/>
            </p:nvSpPr>
            <p:spPr>
              <a:xfrm>
                <a:off x="1600200" y="38862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516"/>
            <p:cNvGrpSpPr/>
            <p:nvPr/>
          </p:nvGrpSpPr>
          <p:grpSpPr>
            <a:xfrm>
              <a:off x="4238314" y="2256678"/>
              <a:ext cx="1452346" cy="945073"/>
              <a:chOff x="4191000" y="3386520"/>
              <a:chExt cx="1746608" cy="1109280"/>
            </a:xfrm>
            <a:solidFill>
              <a:srgbClr val="99FF99"/>
            </a:solidFill>
          </p:grpSpPr>
          <p:grpSp>
            <p:nvGrpSpPr>
              <p:cNvPr id="266" name="Group 489"/>
              <p:cNvGrpSpPr/>
              <p:nvPr/>
            </p:nvGrpSpPr>
            <p:grpSpPr>
              <a:xfrm>
                <a:off x="4191000" y="3386520"/>
                <a:ext cx="1746608" cy="1109280"/>
                <a:chOff x="4213560" y="3276600"/>
                <a:chExt cx="1746608" cy="1109280"/>
              </a:xfrm>
              <a:grpFill/>
            </p:grpSpPr>
            <p:grpSp>
              <p:nvGrpSpPr>
                <p:cNvPr id="270" name="Group 1411"/>
                <p:cNvGrpSpPr>
                  <a:grpSpLocks/>
                </p:cNvGrpSpPr>
                <p:nvPr/>
              </p:nvGrpSpPr>
              <p:grpSpPr bwMode="auto">
                <a:xfrm>
                  <a:off x="4213560" y="3387596"/>
                  <a:ext cx="1005535" cy="461617"/>
                  <a:chOff x="2450" y="1928"/>
                  <a:chExt cx="692" cy="326"/>
                </a:xfrm>
                <a:grpFill/>
              </p:grpSpPr>
              <p:grpSp>
                <p:nvGrpSpPr>
                  <p:cNvPr id="274" name="Group 141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0" y="1928"/>
                    <a:ext cx="692" cy="326"/>
                    <a:chOff x="2428" y="2090"/>
                    <a:chExt cx="650" cy="306"/>
                  </a:xfrm>
                  <a:grpFill/>
                </p:grpSpPr>
                <p:sp>
                  <p:nvSpPr>
                    <p:cNvPr id="260" name="Freeform 14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1" name="Freeform 141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9" name="Text Box 14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00" y="1953"/>
                    <a:ext cx="22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NE</a:t>
                    </a:r>
                  </a:p>
                </p:txBody>
              </p:sp>
            </p:grpSp>
            <p:grpSp>
              <p:nvGrpSpPr>
                <p:cNvPr id="278" name="Group 1416"/>
                <p:cNvGrpSpPr>
                  <a:grpSpLocks/>
                </p:cNvGrpSpPr>
                <p:nvPr/>
              </p:nvGrpSpPr>
              <p:grpSpPr bwMode="auto">
                <a:xfrm>
                  <a:off x="4424257" y="3839302"/>
                  <a:ext cx="886381" cy="458786"/>
                  <a:chOff x="2595" y="2247"/>
                  <a:chExt cx="610" cy="324"/>
                </a:xfrm>
                <a:grpFill/>
              </p:grpSpPr>
              <p:grpSp>
                <p:nvGrpSpPr>
                  <p:cNvPr id="282" name="Group 141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95" y="2247"/>
                    <a:ext cx="610" cy="324"/>
                    <a:chOff x="2565" y="2389"/>
                    <a:chExt cx="573" cy="305"/>
                  </a:xfrm>
                  <a:grpFill/>
                </p:grpSpPr>
                <p:sp>
                  <p:nvSpPr>
                    <p:cNvPr id="256" name="Freeform 141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6" y="2390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7" name="Freeform 14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5" y="2389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5" name="Text Box 14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0" y="2310"/>
                    <a:ext cx="21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KS</a:t>
                    </a:r>
                  </a:p>
                </p:txBody>
              </p:sp>
            </p:grpSp>
            <p:grpSp>
              <p:nvGrpSpPr>
                <p:cNvPr id="286" name="Group 1436"/>
                <p:cNvGrpSpPr>
                  <a:grpSpLocks/>
                </p:cNvGrpSpPr>
                <p:nvPr/>
              </p:nvGrpSpPr>
              <p:grpSpPr bwMode="auto">
                <a:xfrm>
                  <a:off x="5029200" y="3276600"/>
                  <a:ext cx="698933" cy="460202"/>
                  <a:chOff x="3027" y="1854"/>
                  <a:chExt cx="481" cy="325"/>
                </a:xfrm>
                <a:grpFill/>
              </p:grpSpPr>
              <p:grpSp>
                <p:nvGrpSpPr>
                  <p:cNvPr id="290" name="Group 14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027" y="1854"/>
                    <a:ext cx="481" cy="325"/>
                    <a:chOff x="2970" y="2020"/>
                    <a:chExt cx="452" cy="306"/>
                  </a:xfrm>
                  <a:grpFill/>
                </p:grpSpPr>
                <p:sp>
                  <p:nvSpPr>
                    <p:cNvPr id="240" name="Freeform 143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1" name="Freeform 14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9" name="Text Box 14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43" y="1920"/>
                    <a:ext cx="200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IA</a:t>
                    </a:r>
                  </a:p>
                </p:txBody>
              </p:sp>
            </p:grpSp>
            <p:grpSp>
              <p:nvGrpSpPr>
                <p:cNvPr id="292" name="Group 1441"/>
                <p:cNvGrpSpPr>
                  <a:grpSpLocks/>
                </p:cNvGrpSpPr>
                <p:nvPr/>
              </p:nvGrpSpPr>
              <p:grpSpPr bwMode="auto">
                <a:xfrm>
                  <a:off x="5166784" y="3723190"/>
                  <a:ext cx="793384" cy="662690"/>
                  <a:chOff x="3106" y="2165"/>
                  <a:chExt cx="546" cy="468"/>
                </a:xfrm>
                <a:grpFill/>
              </p:grpSpPr>
              <p:grpSp>
                <p:nvGrpSpPr>
                  <p:cNvPr id="293" name="Group 14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06" y="2165"/>
                    <a:ext cx="546" cy="468"/>
                    <a:chOff x="3044" y="2312"/>
                    <a:chExt cx="514" cy="440"/>
                  </a:xfrm>
                  <a:grpFill/>
                </p:grpSpPr>
                <p:sp>
                  <p:nvSpPr>
                    <p:cNvPr id="236" name="Freeform 144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7" name="Freeform 14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5" name="Text Box 14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03" y="2286"/>
                    <a:ext cx="26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MO</a:t>
                    </a:r>
                  </a:p>
                </p:txBody>
              </p:sp>
            </p:grpSp>
          </p:grpSp>
          <p:sp>
            <p:nvSpPr>
              <p:cNvPr id="510" name="5-Point Star 509"/>
              <p:cNvSpPr/>
              <p:nvPr/>
            </p:nvSpPr>
            <p:spPr>
              <a:xfrm>
                <a:off x="5257800" y="40386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8" name="Group 522"/>
            <p:cNvGrpSpPr/>
            <p:nvPr/>
          </p:nvGrpSpPr>
          <p:grpSpPr>
            <a:xfrm>
              <a:off x="2971991" y="1347797"/>
              <a:ext cx="1704875" cy="1666028"/>
              <a:chOff x="2743200" y="2286000"/>
              <a:chExt cx="2050303" cy="1955502"/>
            </a:xfrm>
          </p:grpSpPr>
          <p:grpSp>
            <p:nvGrpSpPr>
              <p:cNvPr id="301" name="Group 491"/>
              <p:cNvGrpSpPr/>
              <p:nvPr/>
            </p:nvGrpSpPr>
            <p:grpSpPr>
              <a:xfrm>
                <a:off x="2743200" y="2286000"/>
                <a:ext cx="2050303" cy="1955502"/>
                <a:chOff x="1841939" y="180022"/>
                <a:chExt cx="2050303" cy="1955502"/>
              </a:xfrm>
              <a:solidFill>
                <a:srgbClr val="FFC000"/>
              </a:solidFill>
            </p:grpSpPr>
            <p:grpSp>
              <p:nvGrpSpPr>
                <p:cNvPr id="302" name="Group 1175"/>
                <p:cNvGrpSpPr>
                  <a:grpSpLocks/>
                </p:cNvGrpSpPr>
                <p:nvPr/>
              </p:nvGrpSpPr>
              <p:grpSpPr bwMode="auto">
                <a:xfrm>
                  <a:off x="3048000" y="762000"/>
                  <a:ext cx="844242" cy="559321"/>
                  <a:chOff x="2459" y="1601"/>
                  <a:chExt cx="581" cy="395"/>
                </a:xfrm>
                <a:grpFill/>
              </p:grpSpPr>
              <p:grpSp>
                <p:nvGrpSpPr>
                  <p:cNvPr id="305" name="Group 1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9" y="1601"/>
                    <a:ext cx="581" cy="395"/>
                    <a:chOff x="2436" y="1782"/>
                    <a:chExt cx="546" cy="372"/>
                  </a:xfrm>
                  <a:grpFill/>
                </p:grpSpPr>
                <p:sp>
                  <p:nvSpPr>
                    <p:cNvPr id="408" name="Freeform 117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9" name="Freeform 117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7" name="Text Box 11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680"/>
                    <a:ext cx="222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SD</a:t>
                    </a:r>
                  </a:p>
                </p:txBody>
              </p:sp>
            </p:grpSp>
            <p:grpSp>
              <p:nvGrpSpPr>
                <p:cNvPr id="306" name="Group 1180"/>
                <p:cNvGrpSpPr>
                  <a:grpSpLocks/>
                </p:cNvGrpSpPr>
                <p:nvPr/>
              </p:nvGrpSpPr>
              <p:grpSpPr bwMode="auto">
                <a:xfrm>
                  <a:off x="3069795" y="297550"/>
                  <a:ext cx="803556" cy="478610"/>
                  <a:chOff x="2474" y="1273"/>
                  <a:chExt cx="553" cy="338"/>
                </a:xfrm>
                <a:grpFill/>
              </p:grpSpPr>
              <p:grpSp>
                <p:nvGrpSpPr>
                  <p:cNvPr id="310" name="Group 11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74" y="1273"/>
                    <a:ext cx="553" cy="338"/>
                    <a:chOff x="2450" y="1474"/>
                    <a:chExt cx="520" cy="318"/>
                  </a:xfrm>
                  <a:grpFill/>
                </p:grpSpPr>
                <p:sp>
                  <p:nvSpPr>
                    <p:cNvPr id="404" name="Freeform 118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5" name="Freeform 118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3" name="Text Box 11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344"/>
                    <a:ext cx="23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ND</a:t>
                    </a:r>
                  </a:p>
                </p:txBody>
              </p:sp>
            </p:grpSp>
            <p:grpSp>
              <p:nvGrpSpPr>
                <p:cNvPr id="314" name="Group 1185"/>
                <p:cNvGrpSpPr>
                  <a:grpSpLocks/>
                </p:cNvGrpSpPr>
                <p:nvPr/>
              </p:nvGrpSpPr>
              <p:grpSpPr bwMode="auto">
                <a:xfrm>
                  <a:off x="1869547" y="180022"/>
                  <a:ext cx="1200248" cy="756147"/>
                  <a:chOff x="1648" y="1190"/>
                  <a:chExt cx="826" cy="534"/>
                </a:xfrm>
                <a:grpFill/>
              </p:grpSpPr>
              <p:grpSp>
                <p:nvGrpSpPr>
                  <p:cNvPr id="318" name="Group 118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48" y="1190"/>
                    <a:ext cx="826" cy="534"/>
                    <a:chOff x="1674" y="1396"/>
                    <a:chExt cx="776" cy="502"/>
                  </a:xfrm>
                  <a:grpFill/>
                </p:grpSpPr>
                <p:sp>
                  <p:nvSpPr>
                    <p:cNvPr id="400" name="Freeform 118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1" name="Freeform 118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9" name="Text Box 1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05" y="1344"/>
                    <a:ext cx="24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MT</a:t>
                    </a:r>
                  </a:p>
                </p:txBody>
              </p:sp>
            </p:grpSp>
            <p:grpSp>
              <p:nvGrpSpPr>
                <p:cNvPr id="322" name="Group 1261"/>
                <p:cNvGrpSpPr>
                  <a:grpSpLocks/>
                </p:cNvGrpSpPr>
                <p:nvPr/>
              </p:nvGrpSpPr>
              <p:grpSpPr bwMode="auto">
                <a:xfrm>
                  <a:off x="1841939" y="1259017"/>
                  <a:ext cx="636451" cy="839691"/>
                  <a:chOff x="1629" y="1952"/>
                  <a:chExt cx="438" cy="593"/>
                </a:xfrm>
                <a:grpFill/>
              </p:grpSpPr>
              <p:grpSp>
                <p:nvGrpSpPr>
                  <p:cNvPr id="326" name="Group 126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29" y="1952"/>
                    <a:ext cx="438" cy="593"/>
                    <a:chOff x="1656" y="2112"/>
                    <a:chExt cx="412" cy="558"/>
                  </a:xfrm>
                  <a:grpFill/>
                </p:grpSpPr>
                <p:sp>
                  <p:nvSpPr>
                    <p:cNvPr id="368" name="Freeform 12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9" name="Freeform 12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7" name="Text Box 1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44" y="2160"/>
                    <a:ext cx="22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UT</a:t>
                    </a:r>
                  </a:p>
                </p:txBody>
              </p:sp>
            </p:grpSp>
            <p:grpSp>
              <p:nvGrpSpPr>
                <p:cNvPr id="330" name="Group 1421"/>
                <p:cNvGrpSpPr>
                  <a:grpSpLocks/>
                </p:cNvGrpSpPr>
                <p:nvPr/>
              </p:nvGrpSpPr>
              <p:grpSpPr bwMode="auto">
                <a:xfrm>
                  <a:off x="2247349" y="848376"/>
                  <a:ext cx="818087" cy="681098"/>
                  <a:chOff x="1908" y="1662"/>
                  <a:chExt cx="563" cy="481"/>
                </a:xfrm>
                <a:grpFill/>
              </p:grpSpPr>
              <p:grpSp>
                <p:nvGrpSpPr>
                  <p:cNvPr id="334" name="Group 142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08" y="1662"/>
                    <a:ext cx="563" cy="481"/>
                    <a:chOff x="1918" y="1840"/>
                    <a:chExt cx="530" cy="452"/>
                  </a:xfrm>
                  <a:grpFill/>
                </p:grpSpPr>
                <p:sp>
                  <p:nvSpPr>
                    <p:cNvPr id="252" name="Freeform 142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3" name="Freeform 14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1" name="Text Box 14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4" y="1794"/>
                    <a:ext cx="248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WY</a:t>
                    </a:r>
                  </a:p>
                </p:txBody>
              </p:sp>
            </p:grpSp>
            <p:grpSp>
              <p:nvGrpSpPr>
                <p:cNvPr id="338" name="Group 1426"/>
                <p:cNvGrpSpPr>
                  <a:grpSpLocks/>
                </p:cNvGrpSpPr>
                <p:nvPr/>
              </p:nvGrpSpPr>
              <p:grpSpPr bwMode="auto">
                <a:xfrm>
                  <a:off x="2410095" y="1484162"/>
                  <a:ext cx="857320" cy="651362"/>
                  <a:chOff x="2020" y="2111"/>
                  <a:chExt cx="590" cy="460"/>
                </a:xfrm>
                <a:grpFill/>
              </p:grpSpPr>
              <p:grpSp>
                <p:nvGrpSpPr>
                  <p:cNvPr id="342" name="Group 142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20" y="2111"/>
                    <a:ext cx="590" cy="460"/>
                    <a:chOff x="2024" y="2262"/>
                    <a:chExt cx="554" cy="432"/>
                  </a:xfrm>
                  <a:grpFill/>
                </p:grpSpPr>
                <p:sp>
                  <p:nvSpPr>
                    <p:cNvPr id="248" name="Freeform 142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9" name="Freeform 14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7" name="Text Box 14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225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CO</a:t>
                    </a:r>
                  </a:p>
                </p:txBody>
              </p:sp>
            </p:grpSp>
          </p:grpSp>
          <p:sp>
            <p:nvSpPr>
              <p:cNvPr id="511" name="5-Point Star 510"/>
              <p:cNvSpPr/>
              <p:nvPr/>
            </p:nvSpPr>
            <p:spPr>
              <a:xfrm>
                <a:off x="3810000" y="3733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6" name="Group 515"/>
            <p:cNvGrpSpPr/>
            <p:nvPr/>
          </p:nvGrpSpPr>
          <p:grpSpPr>
            <a:xfrm>
              <a:off x="4982819" y="1347797"/>
              <a:ext cx="1594910" cy="1552627"/>
              <a:chOff x="5092329" y="2295235"/>
              <a:chExt cx="1918058" cy="1822397"/>
            </a:xfrm>
          </p:grpSpPr>
          <p:grpSp>
            <p:nvGrpSpPr>
              <p:cNvPr id="348" name="Group 483"/>
              <p:cNvGrpSpPr/>
              <p:nvPr/>
            </p:nvGrpSpPr>
            <p:grpSpPr>
              <a:xfrm>
                <a:off x="5092329" y="2295235"/>
                <a:ext cx="1918058" cy="1822397"/>
                <a:chOff x="5786785" y="2450541"/>
                <a:chExt cx="1918058" cy="1822397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grpSp>
              <p:nvGrpSpPr>
                <p:cNvPr id="349" name="Group 1215"/>
                <p:cNvGrpSpPr>
                  <a:grpSpLocks/>
                </p:cNvGrpSpPr>
                <p:nvPr/>
              </p:nvGrpSpPr>
              <p:grpSpPr bwMode="auto">
                <a:xfrm>
                  <a:off x="6485717" y="3431832"/>
                  <a:ext cx="501315" cy="841106"/>
                  <a:chOff x="3418" y="1926"/>
                  <a:chExt cx="345" cy="594"/>
                </a:xfrm>
                <a:grpFill/>
              </p:grpSpPr>
              <p:sp>
                <p:nvSpPr>
                  <p:cNvPr id="384" name="Freeform 1217"/>
                  <p:cNvSpPr>
                    <a:spLocks noChangeAspect="1"/>
                  </p:cNvSpPr>
                  <p:nvPr/>
                </p:nvSpPr>
                <p:spPr bwMode="auto">
                  <a:xfrm>
                    <a:off x="3418" y="1926"/>
                    <a:ext cx="345" cy="594"/>
                  </a:xfrm>
                  <a:custGeom>
                    <a:avLst/>
                    <a:gdLst>
                      <a:gd name="T0" fmla="*/ 58 w 324"/>
                      <a:gd name="T1" fmla="*/ 30 h 558"/>
                      <a:gd name="T2" fmla="*/ 246 w 324"/>
                      <a:gd name="T3" fmla="*/ 0 h 558"/>
                      <a:gd name="T4" fmla="*/ 274 w 324"/>
                      <a:gd name="T5" fmla="*/ 66 h 558"/>
                      <a:gd name="T6" fmla="*/ 312 w 324"/>
                      <a:gd name="T7" fmla="*/ 352 h 558"/>
                      <a:gd name="T8" fmla="*/ 324 w 324"/>
                      <a:gd name="T9" fmla="*/ 390 h 558"/>
                      <a:gd name="T10" fmla="*/ 294 w 324"/>
                      <a:gd name="T11" fmla="*/ 466 h 558"/>
                      <a:gd name="T12" fmla="*/ 294 w 324"/>
                      <a:gd name="T13" fmla="*/ 520 h 558"/>
                      <a:gd name="T14" fmla="*/ 260 w 324"/>
                      <a:gd name="T15" fmla="*/ 512 h 558"/>
                      <a:gd name="T16" fmla="*/ 262 w 324"/>
                      <a:gd name="T17" fmla="*/ 558 h 558"/>
                      <a:gd name="T18" fmla="*/ 228 w 324"/>
                      <a:gd name="T19" fmla="*/ 540 h 558"/>
                      <a:gd name="T20" fmla="*/ 208 w 324"/>
                      <a:gd name="T21" fmla="*/ 544 h 558"/>
                      <a:gd name="T22" fmla="*/ 182 w 324"/>
                      <a:gd name="T23" fmla="*/ 542 h 558"/>
                      <a:gd name="T24" fmla="*/ 164 w 324"/>
                      <a:gd name="T25" fmla="*/ 474 h 558"/>
                      <a:gd name="T26" fmla="*/ 126 w 324"/>
                      <a:gd name="T27" fmla="*/ 454 h 558"/>
                      <a:gd name="T28" fmla="*/ 126 w 324"/>
                      <a:gd name="T29" fmla="*/ 382 h 558"/>
                      <a:gd name="T30" fmla="*/ 88 w 324"/>
                      <a:gd name="T31" fmla="*/ 390 h 558"/>
                      <a:gd name="T32" fmla="*/ 66 w 324"/>
                      <a:gd name="T33" fmla="*/ 338 h 558"/>
                      <a:gd name="T34" fmla="*/ 0 w 324"/>
                      <a:gd name="T35" fmla="*/ 276 h 558"/>
                      <a:gd name="T36" fmla="*/ 48 w 324"/>
                      <a:gd name="T37" fmla="*/ 180 h 558"/>
                      <a:gd name="T38" fmla="*/ 34 w 324"/>
                      <a:gd name="T39" fmla="*/ 134 h 558"/>
                      <a:gd name="T40" fmla="*/ 84 w 324"/>
                      <a:gd name="T41" fmla="*/ 126 h 558"/>
                      <a:gd name="T42" fmla="*/ 88 w 324"/>
                      <a:gd name="T43" fmla="*/ 64 h 558"/>
                      <a:gd name="T44" fmla="*/ 58 w 324"/>
                      <a:gd name="T45" fmla="*/ 30 h 55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324"/>
                      <a:gd name="T70" fmla="*/ 0 h 558"/>
                      <a:gd name="T71" fmla="*/ 324 w 324"/>
                      <a:gd name="T72" fmla="*/ 558 h 55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324" h="558">
                        <a:moveTo>
                          <a:pt x="58" y="30"/>
                        </a:moveTo>
                        <a:lnTo>
                          <a:pt x="246" y="0"/>
                        </a:lnTo>
                        <a:lnTo>
                          <a:pt x="274" y="66"/>
                        </a:lnTo>
                        <a:lnTo>
                          <a:pt x="312" y="352"/>
                        </a:lnTo>
                        <a:lnTo>
                          <a:pt x="324" y="390"/>
                        </a:lnTo>
                        <a:lnTo>
                          <a:pt x="294" y="466"/>
                        </a:lnTo>
                        <a:lnTo>
                          <a:pt x="294" y="520"/>
                        </a:lnTo>
                        <a:lnTo>
                          <a:pt x="260" y="512"/>
                        </a:lnTo>
                        <a:lnTo>
                          <a:pt x="262" y="558"/>
                        </a:lnTo>
                        <a:lnTo>
                          <a:pt x="228" y="540"/>
                        </a:lnTo>
                        <a:lnTo>
                          <a:pt x="208" y="544"/>
                        </a:lnTo>
                        <a:lnTo>
                          <a:pt x="182" y="542"/>
                        </a:lnTo>
                        <a:lnTo>
                          <a:pt x="164" y="474"/>
                        </a:lnTo>
                        <a:lnTo>
                          <a:pt x="126" y="454"/>
                        </a:lnTo>
                        <a:lnTo>
                          <a:pt x="126" y="382"/>
                        </a:lnTo>
                        <a:lnTo>
                          <a:pt x="88" y="390"/>
                        </a:lnTo>
                        <a:lnTo>
                          <a:pt x="66" y="338"/>
                        </a:lnTo>
                        <a:lnTo>
                          <a:pt x="0" y="276"/>
                        </a:lnTo>
                        <a:lnTo>
                          <a:pt x="48" y="180"/>
                        </a:lnTo>
                        <a:lnTo>
                          <a:pt x="34" y="134"/>
                        </a:lnTo>
                        <a:lnTo>
                          <a:pt x="84" y="126"/>
                        </a:lnTo>
                        <a:lnTo>
                          <a:pt x="88" y="64"/>
                        </a:lnTo>
                        <a:lnTo>
                          <a:pt x="58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83" name="Text Box 12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2" y="2076"/>
                    <a:ext cx="18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IL</a:t>
                    </a:r>
                  </a:p>
                </p:txBody>
              </p:sp>
            </p:grpSp>
            <p:grpSp>
              <p:nvGrpSpPr>
                <p:cNvPr id="354" name="Group 1220"/>
                <p:cNvGrpSpPr>
                  <a:grpSpLocks/>
                </p:cNvGrpSpPr>
                <p:nvPr/>
              </p:nvGrpSpPr>
              <p:grpSpPr bwMode="auto">
                <a:xfrm>
                  <a:off x="6535128" y="2664358"/>
                  <a:ext cx="909632" cy="834027"/>
                  <a:chOff x="3452" y="1384"/>
                  <a:chExt cx="626" cy="589"/>
                </a:xfrm>
                <a:grpFill/>
              </p:grpSpPr>
              <p:grpSp>
                <p:nvGrpSpPr>
                  <p:cNvPr id="357" name="Group 1221"/>
                  <p:cNvGrpSpPr>
                    <a:grpSpLocks/>
                  </p:cNvGrpSpPr>
                  <p:nvPr/>
                </p:nvGrpSpPr>
                <p:grpSpPr bwMode="auto">
                  <a:xfrm>
                    <a:off x="3452" y="1384"/>
                    <a:ext cx="626" cy="589"/>
                    <a:chOff x="3452" y="1384"/>
                    <a:chExt cx="626" cy="589"/>
                  </a:xfrm>
                  <a:grpFill/>
                </p:grpSpPr>
                <p:grpSp>
                  <p:nvGrpSpPr>
                    <p:cNvPr id="358" name="Group 1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452" y="1384"/>
                      <a:ext cx="443" cy="198"/>
                      <a:chOff x="3370" y="1578"/>
                      <a:chExt cx="416" cy="186"/>
                    </a:xfrm>
                    <a:grpFill/>
                  </p:grpSpPr>
                  <p:sp>
                    <p:nvSpPr>
                      <p:cNvPr id="380" name="Freeform 122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81" name="Freeform 122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362" name="Group 122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759" y="1524"/>
                      <a:ext cx="319" cy="449"/>
                      <a:chOff x="3658" y="1710"/>
                      <a:chExt cx="300" cy="422"/>
                    </a:xfrm>
                    <a:grpFill/>
                  </p:grpSpPr>
                  <p:sp>
                    <p:nvSpPr>
                      <p:cNvPr id="378" name="Freeform 122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79" name="Freeform 122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75" name="Text Box 12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62" y="1692"/>
                    <a:ext cx="224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MI</a:t>
                    </a:r>
                  </a:p>
                </p:txBody>
              </p:sp>
            </p:grpSp>
            <p:grpSp>
              <p:nvGrpSpPr>
                <p:cNvPr id="366" name="Group 1357"/>
                <p:cNvGrpSpPr>
                  <a:grpSpLocks/>
                </p:cNvGrpSpPr>
                <p:nvPr/>
              </p:nvGrpSpPr>
              <p:grpSpPr bwMode="auto">
                <a:xfrm>
                  <a:off x="6896955" y="3487057"/>
                  <a:ext cx="389427" cy="649946"/>
                  <a:chOff x="3701" y="1965"/>
                  <a:chExt cx="268" cy="459"/>
                </a:xfrm>
                <a:grpFill/>
              </p:grpSpPr>
              <p:sp>
                <p:nvSpPr>
                  <p:cNvPr id="304" name="Freeform 1359"/>
                  <p:cNvSpPr>
                    <a:spLocks noChangeAspect="1"/>
                  </p:cNvSpPr>
                  <p:nvPr/>
                </p:nvSpPr>
                <p:spPr bwMode="auto">
                  <a:xfrm>
                    <a:off x="3701" y="1965"/>
                    <a:ext cx="268" cy="459"/>
                  </a:xfrm>
                  <a:custGeom>
                    <a:avLst/>
                    <a:gdLst>
                      <a:gd name="T0" fmla="*/ 0 w 252"/>
                      <a:gd name="T1" fmla="*/ 30 h 432"/>
                      <a:gd name="T2" fmla="*/ 30 w 252"/>
                      <a:gd name="T3" fmla="*/ 46 h 432"/>
                      <a:gd name="T4" fmla="*/ 58 w 252"/>
                      <a:gd name="T5" fmla="*/ 44 h 432"/>
                      <a:gd name="T6" fmla="*/ 68 w 252"/>
                      <a:gd name="T7" fmla="*/ 34 h 432"/>
                      <a:gd name="T8" fmla="*/ 74 w 252"/>
                      <a:gd name="T9" fmla="*/ 8 h 432"/>
                      <a:gd name="T10" fmla="*/ 196 w 252"/>
                      <a:gd name="T11" fmla="*/ 0 h 432"/>
                      <a:gd name="T12" fmla="*/ 252 w 252"/>
                      <a:gd name="T13" fmla="*/ 304 h 432"/>
                      <a:gd name="T14" fmla="*/ 248 w 252"/>
                      <a:gd name="T15" fmla="*/ 302 h 432"/>
                      <a:gd name="T16" fmla="*/ 206 w 252"/>
                      <a:gd name="T17" fmla="*/ 318 h 432"/>
                      <a:gd name="T18" fmla="*/ 176 w 252"/>
                      <a:gd name="T19" fmla="*/ 400 h 432"/>
                      <a:gd name="T20" fmla="*/ 134 w 252"/>
                      <a:gd name="T21" fmla="*/ 388 h 432"/>
                      <a:gd name="T22" fmla="*/ 84 w 252"/>
                      <a:gd name="T23" fmla="*/ 418 h 432"/>
                      <a:gd name="T24" fmla="*/ 16 w 252"/>
                      <a:gd name="T25" fmla="*/ 432 h 432"/>
                      <a:gd name="T26" fmla="*/ 46 w 252"/>
                      <a:gd name="T27" fmla="*/ 350 h 432"/>
                      <a:gd name="T28" fmla="*/ 34 w 252"/>
                      <a:gd name="T29" fmla="*/ 304 h 432"/>
                      <a:gd name="T30" fmla="*/ 0 w 252"/>
                      <a:gd name="T31" fmla="*/ 30 h 432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252"/>
                      <a:gd name="T49" fmla="*/ 0 h 432"/>
                      <a:gd name="T50" fmla="*/ 252 w 252"/>
                      <a:gd name="T51" fmla="*/ 432 h 432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252" h="432">
                        <a:moveTo>
                          <a:pt x="0" y="30"/>
                        </a:moveTo>
                        <a:lnTo>
                          <a:pt x="30" y="46"/>
                        </a:lnTo>
                        <a:lnTo>
                          <a:pt x="58" y="44"/>
                        </a:lnTo>
                        <a:lnTo>
                          <a:pt x="68" y="34"/>
                        </a:lnTo>
                        <a:lnTo>
                          <a:pt x="74" y="8"/>
                        </a:lnTo>
                        <a:lnTo>
                          <a:pt x="196" y="0"/>
                        </a:lnTo>
                        <a:lnTo>
                          <a:pt x="252" y="304"/>
                        </a:lnTo>
                        <a:lnTo>
                          <a:pt x="248" y="302"/>
                        </a:lnTo>
                        <a:lnTo>
                          <a:pt x="206" y="318"/>
                        </a:lnTo>
                        <a:lnTo>
                          <a:pt x="176" y="400"/>
                        </a:lnTo>
                        <a:lnTo>
                          <a:pt x="134" y="388"/>
                        </a:lnTo>
                        <a:lnTo>
                          <a:pt x="84" y="418"/>
                        </a:lnTo>
                        <a:lnTo>
                          <a:pt x="16" y="432"/>
                        </a:lnTo>
                        <a:lnTo>
                          <a:pt x="46" y="350"/>
                        </a:lnTo>
                        <a:lnTo>
                          <a:pt x="34" y="304"/>
                        </a:lnTo>
                        <a:lnTo>
                          <a:pt x="0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03" name="Text Box 13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19" y="2082"/>
                    <a:ext cx="20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IN</a:t>
                    </a:r>
                  </a:p>
                </p:txBody>
              </p:sp>
            </p:grpSp>
            <p:grpSp>
              <p:nvGrpSpPr>
                <p:cNvPr id="370" name="Group 1362"/>
                <p:cNvGrpSpPr>
                  <a:grpSpLocks/>
                </p:cNvGrpSpPr>
                <p:nvPr/>
              </p:nvGrpSpPr>
              <p:grpSpPr bwMode="auto">
                <a:xfrm>
                  <a:off x="7206436" y="3353947"/>
                  <a:ext cx="498407" cy="587640"/>
                  <a:chOff x="3914" y="1871"/>
                  <a:chExt cx="343" cy="415"/>
                </a:xfrm>
                <a:grpFill/>
              </p:grpSpPr>
              <p:sp>
                <p:nvSpPr>
                  <p:cNvPr id="300" name="Freeform 1364"/>
                  <p:cNvSpPr>
                    <a:spLocks noChangeAspect="1"/>
                  </p:cNvSpPr>
                  <p:nvPr/>
                </p:nvSpPr>
                <p:spPr bwMode="auto">
                  <a:xfrm>
                    <a:off x="3914" y="1871"/>
                    <a:ext cx="343" cy="415"/>
                  </a:xfrm>
                  <a:custGeom>
                    <a:avLst/>
                    <a:gdLst>
                      <a:gd name="T0" fmla="*/ 0 w 322"/>
                      <a:gd name="T1" fmla="*/ 88 h 390"/>
                      <a:gd name="T2" fmla="*/ 144 w 322"/>
                      <a:gd name="T3" fmla="*/ 72 h 390"/>
                      <a:gd name="T4" fmla="*/ 174 w 322"/>
                      <a:gd name="T5" fmla="*/ 78 h 390"/>
                      <a:gd name="T6" fmla="*/ 244 w 322"/>
                      <a:gd name="T7" fmla="*/ 44 h 390"/>
                      <a:gd name="T8" fmla="*/ 258 w 322"/>
                      <a:gd name="T9" fmla="*/ 14 h 390"/>
                      <a:gd name="T10" fmla="*/ 300 w 322"/>
                      <a:gd name="T11" fmla="*/ 0 h 390"/>
                      <a:gd name="T12" fmla="*/ 322 w 322"/>
                      <a:gd name="T13" fmla="*/ 146 h 390"/>
                      <a:gd name="T14" fmla="*/ 306 w 322"/>
                      <a:gd name="T15" fmla="*/ 162 h 390"/>
                      <a:gd name="T16" fmla="*/ 310 w 322"/>
                      <a:gd name="T17" fmla="*/ 264 h 390"/>
                      <a:gd name="T18" fmla="*/ 278 w 322"/>
                      <a:gd name="T19" fmla="*/ 274 h 390"/>
                      <a:gd name="T20" fmla="*/ 258 w 322"/>
                      <a:gd name="T21" fmla="*/ 330 h 390"/>
                      <a:gd name="T22" fmla="*/ 234 w 322"/>
                      <a:gd name="T23" fmla="*/ 322 h 390"/>
                      <a:gd name="T24" fmla="*/ 226 w 322"/>
                      <a:gd name="T25" fmla="*/ 390 h 390"/>
                      <a:gd name="T26" fmla="*/ 188 w 322"/>
                      <a:gd name="T27" fmla="*/ 360 h 390"/>
                      <a:gd name="T28" fmla="*/ 116 w 322"/>
                      <a:gd name="T29" fmla="*/ 380 h 390"/>
                      <a:gd name="T30" fmla="*/ 86 w 322"/>
                      <a:gd name="T31" fmla="*/ 354 h 390"/>
                      <a:gd name="T32" fmla="*/ 46 w 322"/>
                      <a:gd name="T33" fmla="*/ 352 h 390"/>
                      <a:gd name="T34" fmla="*/ 24 w 322"/>
                      <a:gd name="T35" fmla="*/ 244 h 390"/>
                      <a:gd name="T36" fmla="*/ 0 w 322"/>
                      <a:gd name="T37" fmla="*/ 88 h 390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322"/>
                      <a:gd name="T58" fmla="*/ 0 h 390"/>
                      <a:gd name="T59" fmla="*/ 322 w 322"/>
                      <a:gd name="T60" fmla="*/ 390 h 390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322" h="390">
                        <a:moveTo>
                          <a:pt x="0" y="88"/>
                        </a:moveTo>
                        <a:lnTo>
                          <a:pt x="144" y="72"/>
                        </a:lnTo>
                        <a:lnTo>
                          <a:pt x="174" y="78"/>
                        </a:lnTo>
                        <a:lnTo>
                          <a:pt x="244" y="44"/>
                        </a:lnTo>
                        <a:lnTo>
                          <a:pt x="258" y="14"/>
                        </a:lnTo>
                        <a:lnTo>
                          <a:pt x="300" y="0"/>
                        </a:lnTo>
                        <a:lnTo>
                          <a:pt x="322" y="146"/>
                        </a:lnTo>
                        <a:lnTo>
                          <a:pt x="306" y="162"/>
                        </a:lnTo>
                        <a:lnTo>
                          <a:pt x="310" y="264"/>
                        </a:lnTo>
                        <a:lnTo>
                          <a:pt x="278" y="274"/>
                        </a:lnTo>
                        <a:lnTo>
                          <a:pt x="258" y="330"/>
                        </a:lnTo>
                        <a:lnTo>
                          <a:pt x="234" y="322"/>
                        </a:lnTo>
                        <a:lnTo>
                          <a:pt x="226" y="390"/>
                        </a:lnTo>
                        <a:lnTo>
                          <a:pt x="188" y="360"/>
                        </a:lnTo>
                        <a:lnTo>
                          <a:pt x="116" y="380"/>
                        </a:lnTo>
                        <a:lnTo>
                          <a:pt x="86" y="354"/>
                        </a:lnTo>
                        <a:lnTo>
                          <a:pt x="46" y="352"/>
                        </a:lnTo>
                        <a:lnTo>
                          <a:pt x="24" y="244"/>
                        </a:lnTo>
                        <a:lnTo>
                          <a:pt x="0" y="8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99" name="Text Box 13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4" y="1986"/>
                    <a:ext cx="24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OH</a:t>
                    </a:r>
                  </a:p>
                </p:txBody>
              </p:sp>
            </p:grpSp>
            <p:grpSp>
              <p:nvGrpSpPr>
                <p:cNvPr id="374" name="Group 1431"/>
                <p:cNvGrpSpPr>
                  <a:grpSpLocks/>
                </p:cNvGrpSpPr>
                <p:nvPr/>
              </p:nvGrpSpPr>
              <p:grpSpPr bwMode="auto">
                <a:xfrm>
                  <a:off x="5786785" y="2450541"/>
                  <a:ext cx="789025" cy="906243"/>
                  <a:chOff x="2937" y="1233"/>
                  <a:chExt cx="543" cy="640"/>
                </a:xfrm>
                <a:grpFill/>
              </p:grpSpPr>
              <p:grpSp>
                <p:nvGrpSpPr>
                  <p:cNvPr id="376" name="Group 143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937" y="1233"/>
                    <a:ext cx="543" cy="640"/>
                    <a:chOff x="2886" y="1436"/>
                    <a:chExt cx="510" cy="602"/>
                  </a:xfrm>
                  <a:grpFill/>
                </p:grpSpPr>
                <p:sp>
                  <p:nvSpPr>
                    <p:cNvPr id="244" name="Freeform 143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5" name="Freeform 14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3" name="Text Box 14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2" y="14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MN</a:t>
                    </a:r>
                  </a:p>
                </p:txBody>
              </p:sp>
            </p:grpSp>
            <p:grpSp>
              <p:nvGrpSpPr>
                <p:cNvPr id="377" name="Group 1446"/>
                <p:cNvGrpSpPr>
                  <a:grpSpLocks/>
                </p:cNvGrpSpPr>
                <p:nvPr/>
              </p:nvGrpSpPr>
              <p:grpSpPr bwMode="auto">
                <a:xfrm>
                  <a:off x="6298270" y="2763478"/>
                  <a:ext cx="598671" cy="713666"/>
                  <a:chOff x="3289" y="1454"/>
                  <a:chExt cx="412" cy="504"/>
                </a:xfrm>
                <a:grpFill/>
              </p:grpSpPr>
              <p:grpSp>
                <p:nvGrpSpPr>
                  <p:cNvPr id="382" name="Group 144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89" y="1454"/>
                    <a:ext cx="412" cy="504"/>
                    <a:chOff x="3216" y="1644"/>
                    <a:chExt cx="388" cy="474"/>
                  </a:xfrm>
                  <a:grpFill/>
                </p:grpSpPr>
                <p:sp>
                  <p:nvSpPr>
                    <p:cNvPr id="232" name="Freeform 144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3" name="Freeform 14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1" name="Text Box 14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5" y="16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WI</a:t>
                    </a:r>
                  </a:p>
                </p:txBody>
              </p:sp>
            </p:grpSp>
          </p:grpSp>
          <p:sp>
            <p:nvSpPr>
              <p:cNvPr id="513" name="5-Point Star 512"/>
              <p:cNvSpPr/>
              <p:nvPr/>
            </p:nvSpPr>
            <p:spPr>
              <a:xfrm>
                <a:off x="6096000" y="3352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5" name="Group 524"/>
            <p:cNvGrpSpPr/>
            <p:nvPr/>
          </p:nvGrpSpPr>
          <p:grpSpPr>
            <a:xfrm>
              <a:off x="609600" y="918790"/>
              <a:ext cx="2475344" cy="1272969"/>
              <a:chOff x="-90742" y="1817513"/>
              <a:chExt cx="2976878" cy="1494148"/>
            </a:xfrm>
          </p:grpSpPr>
          <p:grpSp>
            <p:nvGrpSpPr>
              <p:cNvPr id="386" name="Group 496"/>
              <p:cNvGrpSpPr/>
              <p:nvPr/>
            </p:nvGrpSpPr>
            <p:grpSpPr>
              <a:xfrm>
                <a:off x="-90742" y="1817513"/>
                <a:ext cx="2976878" cy="1494148"/>
                <a:chOff x="518858" y="1969913"/>
                <a:chExt cx="2976878" cy="1494148"/>
              </a:xfrm>
              <a:solidFill>
                <a:schemeClr val="accent4">
                  <a:lumMod val="40000"/>
                  <a:lumOff val="60000"/>
                </a:schemeClr>
              </a:solidFill>
            </p:grpSpPr>
            <p:grpSp>
              <p:nvGrpSpPr>
                <p:cNvPr id="390" name="Group 1155"/>
                <p:cNvGrpSpPr>
                  <a:grpSpLocks/>
                </p:cNvGrpSpPr>
                <p:nvPr/>
              </p:nvGrpSpPr>
              <p:grpSpPr bwMode="auto">
                <a:xfrm>
                  <a:off x="2203945" y="2203818"/>
                  <a:ext cx="770135" cy="572066"/>
                  <a:chOff x="1067" y="1092"/>
                  <a:chExt cx="530" cy="404"/>
                </a:xfrm>
                <a:grpFill/>
              </p:grpSpPr>
              <p:grpSp>
                <p:nvGrpSpPr>
                  <p:cNvPr id="394" name="Group 11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067" y="1092"/>
                    <a:ext cx="530" cy="404"/>
                    <a:chOff x="1128" y="1304"/>
                    <a:chExt cx="498" cy="380"/>
                  </a:xfrm>
                  <a:grpFill/>
                </p:grpSpPr>
                <p:sp>
                  <p:nvSpPr>
                    <p:cNvPr id="424" name="Freeform 115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  <p:sp>
                  <p:nvSpPr>
                    <p:cNvPr id="425" name="Freeform 11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</p:grpSp>
              <p:sp>
                <p:nvSpPr>
                  <p:cNvPr id="423" name="Text Box 1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1207"/>
                    <a:ext cx="25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000" dirty="0"/>
                      <a:t>WA</a:t>
                    </a:r>
                  </a:p>
                </p:txBody>
              </p:sp>
            </p:grpSp>
            <p:grpSp>
              <p:nvGrpSpPr>
                <p:cNvPr id="398" name="Group 1160"/>
                <p:cNvGrpSpPr>
                  <a:grpSpLocks/>
                </p:cNvGrpSpPr>
                <p:nvPr/>
              </p:nvGrpSpPr>
              <p:grpSpPr bwMode="auto">
                <a:xfrm>
                  <a:off x="2806974" y="2331258"/>
                  <a:ext cx="688762" cy="1132803"/>
                  <a:chOff x="1482" y="1182"/>
                  <a:chExt cx="474" cy="800"/>
                </a:xfrm>
                <a:grpFill/>
              </p:grpSpPr>
              <p:grpSp>
                <p:nvGrpSpPr>
                  <p:cNvPr id="402" name="Group 1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2" y="1182"/>
                    <a:ext cx="474" cy="800"/>
                    <a:chOff x="1518" y="1388"/>
                    <a:chExt cx="446" cy="752"/>
                  </a:xfrm>
                  <a:grpFill/>
                </p:grpSpPr>
                <p:sp>
                  <p:nvSpPr>
                    <p:cNvPr id="420" name="Freeform 116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21" name="Freeform 11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9" name="Text Box 1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0" y="1680"/>
                    <a:ext cx="20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ID</a:t>
                    </a:r>
                  </a:p>
                </p:txBody>
              </p:sp>
            </p:grpSp>
            <p:grpSp>
              <p:nvGrpSpPr>
                <p:cNvPr id="406" name="Group 1170"/>
                <p:cNvGrpSpPr>
                  <a:grpSpLocks/>
                </p:cNvGrpSpPr>
                <p:nvPr/>
              </p:nvGrpSpPr>
              <p:grpSpPr bwMode="auto">
                <a:xfrm>
                  <a:off x="2020856" y="2620123"/>
                  <a:ext cx="959036" cy="743403"/>
                  <a:chOff x="941" y="1386"/>
                  <a:chExt cx="660" cy="525"/>
                </a:xfrm>
                <a:grpFill/>
              </p:grpSpPr>
              <p:grpSp>
                <p:nvGrpSpPr>
                  <p:cNvPr id="410" name="Group 11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941" y="1386"/>
                    <a:ext cx="660" cy="525"/>
                    <a:chOff x="1010" y="1580"/>
                    <a:chExt cx="620" cy="494"/>
                  </a:xfrm>
                  <a:grpFill/>
                </p:grpSpPr>
                <p:sp>
                  <p:nvSpPr>
                    <p:cNvPr id="412" name="Freeform 117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3" name="Freeform 117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1" name="Text Box 1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53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OR</a:t>
                    </a:r>
                  </a:p>
                </p:txBody>
              </p:sp>
            </p:grpSp>
            <p:sp>
              <p:nvSpPr>
                <p:cNvPr id="429" name="Freeform 74"/>
                <p:cNvSpPr>
                  <a:spLocks/>
                </p:cNvSpPr>
                <p:nvPr/>
              </p:nvSpPr>
              <p:spPr bwMode="auto">
                <a:xfrm>
                  <a:off x="518858" y="1969913"/>
                  <a:ext cx="1545853" cy="979161"/>
                </a:xfrm>
                <a:custGeom>
                  <a:avLst/>
                  <a:gdLst>
                    <a:gd name="T0" fmla="*/ 736 w 752"/>
                    <a:gd name="T1" fmla="*/ 432 h 624"/>
                    <a:gd name="T2" fmla="*/ 600 w 752"/>
                    <a:gd name="T3" fmla="*/ 360 h 624"/>
                    <a:gd name="T4" fmla="*/ 576 w 752"/>
                    <a:gd name="T5" fmla="*/ 368 h 624"/>
                    <a:gd name="T6" fmla="*/ 496 w 752"/>
                    <a:gd name="T7" fmla="*/ 352 h 624"/>
                    <a:gd name="T8" fmla="*/ 352 w 752"/>
                    <a:gd name="T9" fmla="*/ 16 h 624"/>
                    <a:gd name="T10" fmla="*/ 264 w 752"/>
                    <a:gd name="T11" fmla="*/ 24 h 624"/>
                    <a:gd name="T12" fmla="*/ 216 w 752"/>
                    <a:gd name="T13" fmla="*/ 8 h 624"/>
                    <a:gd name="T14" fmla="*/ 184 w 752"/>
                    <a:gd name="T15" fmla="*/ 8 h 624"/>
                    <a:gd name="T16" fmla="*/ 160 w 752"/>
                    <a:gd name="T17" fmla="*/ 8 h 624"/>
                    <a:gd name="T18" fmla="*/ 112 w 752"/>
                    <a:gd name="T19" fmla="*/ 32 h 624"/>
                    <a:gd name="T20" fmla="*/ 48 w 752"/>
                    <a:gd name="T21" fmla="*/ 88 h 624"/>
                    <a:gd name="T22" fmla="*/ 72 w 752"/>
                    <a:gd name="T23" fmla="*/ 152 h 624"/>
                    <a:gd name="T24" fmla="*/ 112 w 752"/>
                    <a:gd name="T25" fmla="*/ 176 h 624"/>
                    <a:gd name="T26" fmla="*/ 88 w 752"/>
                    <a:gd name="T27" fmla="*/ 168 h 624"/>
                    <a:gd name="T28" fmla="*/ 112 w 752"/>
                    <a:gd name="T29" fmla="*/ 192 h 624"/>
                    <a:gd name="T30" fmla="*/ 72 w 752"/>
                    <a:gd name="T31" fmla="*/ 176 h 624"/>
                    <a:gd name="T32" fmla="*/ 32 w 752"/>
                    <a:gd name="T33" fmla="*/ 192 h 624"/>
                    <a:gd name="T34" fmla="*/ 16 w 752"/>
                    <a:gd name="T35" fmla="*/ 224 h 624"/>
                    <a:gd name="T36" fmla="*/ 56 w 752"/>
                    <a:gd name="T37" fmla="*/ 248 h 624"/>
                    <a:gd name="T38" fmla="*/ 112 w 752"/>
                    <a:gd name="T39" fmla="*/ 240 h 624"/>
                    <a:gd name="T40" fmla="*/ 104 w 752"/>
                    <a:gd name="T41" fmla="*/ 256 h 624"/>
                    <a:gd name="T42" fmla="*/ 72 w 752"/>
                    <a:gd name="T43" fmla="*/ 312 h 624"/>
                    <a:gd name="T44" fmla="*/ 48 w 752"/>
                    <a:gd name="T45" fmla="*/ 336 h 624"/>
                    <a:gd name="T46" fmla="*/ 16 w 752"/>
                    <a:gd name="T47" fmla="*/ 368 h 624"/>
                    <a:gd name="T48" fmla="*/ 32 w 752"/>
                    <a:gd name="T49" fmla="*/ 384 h 624"/>
                    <a:gd name="T50" fmla="*/ 40 w 752"/>
                    <a:gd name="T51" fmla="*/ 424 h 624"/>
                    <a:gd name="T52" fmla="*/ 80 w 752"/>
                    <a:gd name="T53" fmla="*/ 416 h 624"/>
                    <a:gd name="T54" fmla="*/ 96 w 752"/>
                    <a:gd name="T55" fmla="*/ 456 h 624"/>
                    <a:gd name="T56" fmla="*/ 112 w 752"/>
                    <a:gd name="T57" fmla="*/ 464 h 624"/>
                    <a:gd name="T58" fmla="*/ 144 w 752"/>
                    <a:gd name="T59" fmla="*/ 472 h 624"/>
                    <a:gd name="T60" fmla="*/ 176 w 752"/>
                    <a:gd name="T61" fmla="*/ 472 h 624"/>
                    <a:gd name="T62" fmla="*/ 176 w 752"/>
                    <a:gd name="T63" fmla="*/ 504 h 624"/>
                    <a:gd name="T64" fmla="*/ 136 w 752"/>
                    <a:gd name="T65" fmla="*/ 560 h 624"/>
                    <a:gd name="T66" fmla="*/ 112 w 752"/>
                    <a:gd name="T67" fmla="*/ 592 h 624"/>
                    <a:gd name="T68" fmla="*/ 64 w 752"/>
                    <a:gd name="T69" fmla="*/ 608 h 624"/>
                    <a:gd name="T70" fmla="*/ 80 w 752"/>
                    <a:gd name="T71" fmla="*/ 608 h 624"/>
                    <a:gd name="T72" fmla="*/ 104 w 752"/>
                    <a:gd name="T73" fmla="*/ 608 h 624"/>
                    <a:gd name="T74" fmla="*/ 136 w 752"/>
                    <a:gd name="T75" fmla="*/ 584 h 624"/>
                    <a:gd name="T76" fmla="*/ 184 w 752"/>
                    <a:gd name="T77" fmla="*/ 544 h 624"/>
                    <a:gd name="T78" fmla="*/ 248 w 752"/>
                    <a:gd name="T79" fmla="*/ 480 h 624"/>
                    <a:gd name="T80" fmla="*/ 248 w 752"/>
                    <a:gd name="T81" fmla="*/ 432 h 624"/>
                    <a:gd name="T82" fmla="*/ 320 w 752"/>
                    <a:gd name="T83" fmla="*/ 368 h 624"/>
                    <a:gd name="T84" fmla="*/ 296 w 752"/>
                    <a:gd name="T85" fmla="*/ 408 h 624"/>
                    <a:gd name="T86" fmla="*/ 296 w 752"/>
                    <a:gd name="T87" fmla="*/ 424 h 624"/>
                    <a:gd name="T88" fmla="*/ 320 w 752"/>
                    <a:gd name="T89" fmla="*/ 416 h 624"/>
                    <a:gd name="T90" fmla="*/ 336 w 752"/>
                    <a:gd name="T91" fmla="*/ 376 h 624"/>
                    <a:gd name="T92" fmla="*/ 352 w 752"/>
                    <a:gd name="T93" fmla="*/ 368 h 624"/>
                    <a:gd name="T94" fmla="*/ 400 w 752"/>
                    <a:gd name="T95" fmla="*/ 384 h 624"/>
                    <a:gd name="T96" fmla="*/ 448 w 752"/>
                    <a:gd name="T97" fmla="*/ 376 h 624"/>
                    <a:gd name="T98" fmla="*/ 512 w 752"/>
                    <a:gd name="T99" fmla="*/ 376 h 624"/>
                    <a:gd name="T100" fmla="*/ 592 w 752"/>
                    <a:gd name="T101" fmla="*/ 408 h 624"/>
                    <a:gd name="T102" fmla="*/ 592 w 752"/>
                    <a:gd name="T103" fmla="*/ 384 h 624"/>
                    <a:gd name="T104" fmla="*/ 592 w 752"/>
                    <a:gd name="T105" fmla="*/ 368 h 624"/>
                    <a:gd name="T106" fmla="*/ 632 w 752"/>
                    <a:gd name="T107" fmla="*/ 384 h 624"/>
                    <a:gd name="T108" fmla="*/ 672 w 752"/>
                    <a:gd name="T109" fmla="*/ 424 h 624"/>
                    <a:gd name="T110" fmla="*/ 704 w 752"/>
                    <a:gd name="T111" fmla="*/ 456 h 624"/>
                    <a:gd name="T112" fmla="*/ 744 w 752"/>
                    <a:gd name="T113" fmla="*/ 472 h 62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752"/>
                    <a:gd name="T172" fmla="*/ 0 h 624"/>
                    <a:gd name="T173" fmla="*/ 752 w 752"/>
                    <a:gd name="T174" fmla="*/ 624 h 624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752" h="624">
                      <a:moveTo>
                        <a:pt x="744" y="480"/>
                      </a:moveTo>
                      <a:lnTo>
                        <a:pt x="752" y="472"/>
                      </a:lnTo>
                      <a:lnTo>
                        <a:pt x="752" y="464"/>
                      </a:lnTo>
                      <a:lnTo>
                        <a:pt x="752" y="456"/>
                      </a:lnTo>
                      <a:lnTo>
                        <a:pt x="752" y="440"/>
                      </a:lnTo>
                      <a:lnTo>
                        <a:pt x="736" y="432"/>
                      </a:lnTo>
                      <a:lnTo>
                        <a:pt x="720" y="432"/>
                      </a:lnTo>
                      <a:lnTo>
                        <a:pt x="712" y="424"/>
                      </a:lnTo>
                      <a:lnTo>
                        <a:pt x="696" y="424"/>
                      </a:lnTo>
                      <a:lnTo>
                        <a:pt x="624" y="368"/>
                      </a:lnTo>
                      <a:lnTo>
                        <a:pt x="600" y="360"/>
                      </a:lnTo>
                      <a:lnTo>
                        <a:pt x="584" y="344"/>
                      </a:lnTo>
                      <a:lnTo>
                        <a:pt x="568" y="360"/>
                      </a:lnTo>
                      <a:lnTo>
                        <a:pt x="576" y="368"/>
                      </a:lnTo>
                      <a:lnTo>
                        <a:pt x="560" y="384"/>
                      </a:lnTo>
                      <a:lnTo>
                        <a:pt x="528" y="368"/>
                      </a:lnTo>
                      <a:lnTo>
                        <a:pt x="528" y="360"/>
                      </a:lnTo>
                      <a:lnTo>
                        <a:pt x="512" y="352"/>
                      </a:lnTo>
                      <a:lnTo>
                        <a:pt x="496" y="352"/>
                      </a:lnTo>
                      <a:lnTo>
                        <a:pt x="488" y="360"/>
                      </a:lnTo>
                      <a:lnTo>
                        <a:pt x="480" y="360"/>
                      </a:lnTo>
                      <a:lnTo>
                        <a:pt x="480" y="368"/>
                      </a:lnTo>
                      <a:lnTo>
                        <a:pt x="376" y="24"/>
                      </a:lnTo>
                      <a:lnTo>
                        <a:pt x="368" y="24"/>
                      </a:lnTo>
                      <a:lnTo>
                        <a:pt x="352" y="16"/>
                      </a:lnTo>
                      <a:lnTo>
                        <a:pt x="328" y="16"/>
                      </a:lnTo>
                      <a:lnTo>
                        <a:pt x="320" y="24"/>
                      </a:lnTo>
                      <a:lnTo>
                        <a:pt x="312" y="24"/>
                      </a:lnTo>
                      <a:lnTo>
                        <a:pt x="280" y="24"/>
                      </a:lnTo>
                      <a:lnTo>
                        <a:pt x="264" y="24"/>
                      </a:lnTo>
                      <a:lnTo>
                        <a:pt x="256" y="24"/>
                      </a:lnTo>
                      <a:lnTo>
                        <a:pt x="248" y="24"/>
                      </a:lnTo>
                      <a:lnTo>
                        <a:pt x="232" y="24"/>
                      </a:lnTo>
                      <a:lnTo>
                        <a:pt x="224" y="8"/>
                      </a:lnTo>
                      <a:lnTo>
                        <a:pt x="216" y="8"/>
                      </a:lnTo>
                      <a:lnTo>
                        <a:pt x="208" y="8"/>
                      </a:lnTo>
                      <a:lnTo>
                        <a:pt x="208" y="16"/>
                      </a:lnTo>
                      <a:lnTo>
                        <a:pt x="192" y="0"/>
                      </a:lnTo>
                      <a:lnTo>
                        <a:pt x="184" y="8"/>
                      </a:lnTo>
                      <a:lnTo>
                        <a:pt x="184" y="0"/>
                      </a:lnTo>
                      <a:lnTo>
                        <a:pt x="168" y="0"/>
                      </a:lnTo>
                      <a:lnTo>
                        <a:pt x="160" y="8"/>
                      </a:lnTo>
                      <a:lnTo>
                        <a:pt x="152" y="16"/>
                      </a:lnTo>
                      <a:lnTo>
                        <a:pt x="144" y="16"/>
                      </a:lnTo>
                      <a:lnTo>
                        <a:pt x="136" y="16"/>
                      </a:lnTo>
                      <a:lnTo>
                        <a:pt x="120" y="32"/>
                      </a:lnTo>
                      <a:lnTo>
                        <a:pt x="112" y="32"/>
                      </a:lnTo>
                      <a:lnTo>
                        <a:pt x="96" y="48"/>
                      </a:lnTo>
                      <a:lnTo>
                        <a:pt x="72" y="80"/>
                      </a:lnTo>
                      <a:lnTo>
                        <a:pt x="72" y="88"/>
                      </a:lnTo>
                      <a:lnTo>
                        <a:pt x="48" y="88"/>
                      </a:lnTo>
                      <a:lnTo>
                        <a:pt x="32" y="104"/>
                      </a:lnTo>
                      <a:lnTo>
                        <a:pt x="48" y="112"/>
                      </a:lnTo>
                      <a:lnTo>
                        <a:pt x="72" y="136"/>
                      </a:lnTo>
                      <a:lnTo>
                        <a:pt x="72" y="152"/>
                      </a:lnTo>
                      <a:lnTo>
                        <a:pt x="96" y="160"/>
                      </a:lnTo>
                      <a:lnTo>
                        <a:pt x="104" y="176"/>
                      </a:lnTo>
                      <a:lnTo>
                        <a:pt x="112" y="176"/>
                      </a:lnTo>
                      <a:lnTo>
                        <a:pt x="112" y="184"/>
                      </a:lnTo>
                      <a:lnTo>
                        <a:pt x="96" y="184"/>
                      </a:lnTo>
                      <a:lnTo>
                        <a:pt x="88" y="168"/>
                      </a:lnTo>
                      <a:lnTo>
                        <a:pt x="88" y="176"/>
                      </a:lnTo>
                      <a:lnTo>
                        <a:pt x="96" y="184"/>
                      </a:lnTo>
                      <a:lnTo>
                        <a:pt x="112" y="192"/>
                      </a:lnTo>
                      <a:lnTo>
                        <a:pt x="96" y="200"/>
                      </a:lnTo>
                      <a:lnTo>
                        <a:pt x="64" y="192"/>
                      </a:lnTo>
                      <a:lnTo>
                        <a:pt x="72" y="176"/>
                      </a:lnTo>
                      <a:lnTo>
                        <a:pt x="40" y="184"/>
                      </a:lnTo>
                      <a:lnTo>
                        <a:pt x="40" y="192"/>
                      </a:lnTo>
                      <a:lnTo>
                        <a:pt x="32" y="192"/>
                      </a:lnTo>
                      <a:lnTo>
                        <a:pt x="32" y="184"/>
                      </a:lnTo>
                      <a:lnTo>
                        <a:pt x="24" y="184"/>
                      </a:lnTo>
                      <a:lnTo>
                        <a:pt x="0" y="200"/>
                      </a:lnTo>
                      <a:lnTo>
                        <a:pt x="0" y="208"/>
                      </a:lnTo>
                      <a:lnTo>
                        <a:pt x="8" y="224"/>
                      </a:lnTo>
                      <a:lnTo>
                        <a:pt x="16" y="224"/>
                      </a:lnTo>
                      <a:lnTo>
                        <a:pt x="24" y="232"/>
                      </a:lnTo>
                      <a:lnTo>
                        <a:pt x="24" y="240"/>
                      </a:lnTo>
                      <a:lnTo>
                        <a:pt x="32" y="248"/>
                      </a:lnTo>
                      <a:lnTo>
                        <a:pt x="56" y="248"/>
                      </a:lnTo>
                      <a:lnTo>
                        <a:pt x="72" y="256"/>
                      </a:lnTo>
                      <a:lnTo>
                        <a:pt x="88" y="256"/>
                      </a:lnTo>
                      <a:lnTo>
                        <a:pt x="104" y="240"/>
                      </a:lnTo>
                      <a:lnTo>
                        <a:pt x="112" y="240"/>
                      </a:lnTo>
                      <a:lnTo>
                        <a:pt x="120" y="240"/>
                      </a:lnTo>
                      <a:lnTo>
                        <a:pt x="120" y="248"/>
                      </a:lnTo>
                      <a:lnTo>
                        <a:pt x="104" y="256"/>
                      </a:lnTo>
                      <a:lnTo>
                        <a:pt x="112" y="272"/>
                      </a:lnTo>
                      <a:lnTo>
                        <a:pt x="112" y="288"/>
                      </a:lnTo>
                      <a:lnTo>
                        <a:pt x="88" y="288"/>
                      </a:lnTo>
                      <a:lnTo>
                        <a:pt x="72" y="312"/>
                      </a:lnTo>
                      <a:lnTo>
                        <a:pt x="72" y="304"/>
                      </a:lnTo>
                      <a:lnTo>
                        <a:pt x="64" y="304"/>
                      </a:lnTo>
                      <a:lnTo>
                        <a:pt x="48" y="304"/>
                      </a:lnTo>
                      <a:lnTo>
                        <a:pt x="48" y="312"/>
                      </a:lnTo>
                      <a:lnTo>
                        <a:pt x="48" y="320"/>
                      </a:lnTo>
                      <a:lnTo>
                        <a:pt x="48" y="336"/>
                      </a:lnTo>
                      <a:lnTo>
                        <a:pt x="32" y="336"/>
                      </a:lnTo>
                      <a:lnTo>
                        <a:pt x="32" y="344"/>
                      </a:lnTo>
                      <a:lnTo>
                        <a:pt x="24" y="352"/>
                      </a:lnTo>
                      <a:lnTo>
                        <a:pt x="16" y="360"/>
                      </a:lnTo>
                      <a:lnTo>
                        <a:pt x="16" y="368"/>
                      </a:lnTo>
                      <a:lnTo>
                        <a:pt x="24" y="368"/>
                      </a:lnTo>
                      <a:lnTo>
                        <a:pt x="32" y="360"/>
                      </a:lnTo>
                      <a:lnTo>
                        <a:pt x="24" y="376"/>
                      </a:lnTo>
                      <a:lnTo>
                        <a:pt x="32" y="384"/>
                      </a:lnTo>
                      <a:lnTo>
                        <a:pt x="48" y="400"/>
                      </a:lnTo>
                      <a:lnTo>
                        <a:pt x="56" y="400"/>
                      </a:lnTo>
                      <a:lnTo>
                        <a:pt x="40" y="416"/>
                      </a:lnTo>
                      <a:lnTo>
                        <a:pt x="40" y="424"/>
                      </a:lnTo>
                      <a:lnTo>
                        <a:pt x="48" y="424"/>
                      </a:lnTo>
                      <a:lnTo>
                        <a:pt x="56" y="432"/>
                      </a:lnTo>
                      <a:lnTo>
                        <a:pt x="56" y="440"/>
                      </a:lnTo>
                      <a:lnTo>
                        <a:pt x="72" y="440"/>
                      </a:lnTo>
                      <a:lnTo>
                        <a:pt x="80" y="416"/>
                      </a:lnTo>
                      <a:lnTo>
                        <a:pt x="88" y="408"/>
                      </a:lnTo>
                      <a:lnTo>
                        <a:pt x="88" y="416"/>
                      </a:lnTo>
                      <a:lnTo>
                        <a:pt x="88" y="432"/>
                      </a:lnTo>
                      <a:lnTo>
                        <a:pt x="96" y="440"/>
                      </a:lnTo>
                      <a:lnTo>
                        <a:pt x="96" y="448"/>
                      </a:lnTo>
                      <a:lnTo>
                        <a:pt x="96" y="456"/>
                      </a:lnTo>
                      <a:lnTo>
                        <a:pt x="96" y="464"/>
                      </a:lnTo>
                      <a:lnTo>
                        <a:pt x="96" y="472"/>
                      </a:lnTo>
                      <a:lnTo>
                        <a:pt x="96" y="480"/>
                      </a:lnTo>
                      <a:lnTo>
                        <a:pt x="96" y="488"/>
                      </a:lnTo>
                      <a:lnTo>
                        <a:pt x="104" y="488"/>
                      </a:lnTo>
                      <a:lnTo>
                        <a:pt x="112" y="464"/>
                      </a:lnTo>
                      <a:lnTo>
                        <a:pt x="120" y="456"/>
                      </a:lnTo>
                      <a:lnTo>
                        <a:pt x="128" y="472"/>
                      </a:lnTo>
                      <a:lnTo>
                        <a:pt x="128" y="456"/>
                      </a:lnTo>
                      <a:lnTo>
                        <a:pt x="136" y="456"/>
                      </a:lnTo>
                      <a:lnTo>
                        <a:pt x="144" y="472"/>
                      </a:lnTo>
                      <a:lnTo>
                        <a:pt x="144" y="488"/>
                      </a:lnTo>
                      <a:lnTo>
                        <a:pt x="152" y="488"/>
                      </a:lnTo>
                      <a:lnTo>
                        <a:pt x="152" y="472"/>
                      </a:lnTo>
                      <a:lnTo>
                        <a:pt x="160" y="472"/>
                      </a:lnTo>
                      <a:lnTo>
                        <a:pt x="176" y="472"/>
                      </a:lnTo>
                      <a:lnTo>
                        <a:pt x="184" y="464"/>
                      </a:lnTo>
                      <a:lnTo>
                        <a:pt x="192" y="448"/>
                      </a:lnTo>
                      <a:lnTo>
                        <a:pt x="184" y="480"/>
                      </a:lnTo>
                      <a:lnTo>
                        <a:pt x="176" y="504"/>
                      </a:lnTo>
                      <a:lnTo>
                        <a:pt x="168" y="536"/>
                      </a:lnTo>
                      <a:lnTo>
                        <a:pt x="160" y="536"/>
                      </a:lnTo>
                      <a:lnTo>
                        <a:pt x="160" y="544"/>
                      </a:lnTo>
                      <a:lnTo>
                        <a:pt x="136" y="560"/>
                      </a:lnTo>
                      <a:lnTo>
                        <a:pt x="120" y="568"/>
                      </a:lnTo>
                      <a:lnTo>
                        <a:pt x="120" y="584"/>
                      </a:lnTo>
                      <a:lnTo>
                        <a:pt x="120" y="592"/>
                      </a:lnTo>
                      <a:lnTo>
                        <a:pt x="112" y="592"/>
                      </a:lnTo>
                      <a:lnTo>
                        <a:pt x="112" y="584"/>
                      </a:lnTo>
                      <a:lnTo>
                        <a:pt x="104" y="584"/>
                      </a:lnTo>
                      <a:lnTo>
                        <a:pt x="96" y="584"/>
                      </a:lnTo>
                      <a:lnTo>
                        <a:pt x="88" y="584"/>
                      </a:lnTo>
                      <a:lnTo>
                        <a:pt x="64" y="608"/>
                      </a:lnTo>
                      <a:lnTo>
                        <a:pt x="56" y="616"/>
                      </a:lnTo>
                      <a:lnTo>
                        <a:pt x="64" y="624"/>
                      </a:lnTo>
                      <a:lnTo>
                        <a:pt x="80" y="608"/>
                      </a:lnTo>
                      <a:lnTo>
                        <a:pt x="96" y="592"/>
                      </a:lnTo>
                      <a:lnTo>
                        <a:pt x="96" y="600"/>
                      </a:lnTo>
                      <a:lnTo>
                        <a:pt x="96" y="608"/>
                      </a:lnTo>
                      <a:lnTo>
                        <a:pt x="104" y="608"/>
                      </a:lnTo>
                      <a:lnTo>
                        <a:pt x="128" y="592"/>
                      </a:lnTo>
                      <a:lnTo>
                        <a:pt x="128" y="584"/>
                      </a:lnTo>
                      <a:lnTo>
                        <a:pt x="136" y="592"/>
                      </a:lnTo>
                      <a:lnTo>
                        <a:pt x="136" y="584"/>
                      </a:lnTo>
                      <a:lnTo>
                        <a:pt x="152" y="576"/>
                      </a:lnTo>
                      <a:lnTo>
                        <a:pt x="168" y="576"/>
                      </a:lnTo>
                      <a:lnTo>
                        <a:pt x="160" y="568"/>
                      </a:lnTo>
                      <a:lnTo>
                        <a:pt x="160" y="560"/>
                      </a:lnTo>
                      <a:lnTo>
                        <a:pt x="184" y="544"/>
                      </a:lnTo>
                      <a:lnTo>
                        <a:pt x="200" y="536"/>
                      </a:lnTo>
                      <a:lnTo>
                        <a:pt x="200" y="528"/>
                      </a:lnTo>
                      <a:lnTo>
                        <a:pt x="216" y="504"/>
                      </a:lnTo>
                      <a:lnTo>
                        <a:pt x="248" y="480"/>
                      </a:lnTo>
                      <a:lnTo>
                        <a:pt x="256" y="472"/>
                      </a:lnTo>
                      <a:lnTo>
                        <a:pt x="256" y="464"/>
                      </a:lnTo>
                      <a:lnTo>
                        <a:pt x="256" y="456"/>
                      </a:lnTo>
                      <a:lnTo>
                        <a:pt x="240" y="456"/>
                      </a:lnTo>
                      <a:lnTo>
                        <a:pt x="240" y="448"/>
                      </a:lnTo>
                      <a:lnTo>
                        <a:pt x="248" y="432"/>
                      </a:lnTo>
                      <a:lnTo>
                        <a:pt x="272" y="416"/>
                      </a:lnTo>
                      <a:lnTo>
                        <a:pt x="272" y="400"/>
                      </a:lnTo>
                      <a:lnTo>
                        <a:pt x="288" y="360"/>
                      </a:lnTo>
                      <a:lnTo>
                        <a:pt x="312" y="360"/>
                      </a:lnTo>
                      <a:lnTo>
                        <a:pt x="320" y="368"/>
                      </a:lnTo>
                      <a:lnTo>
                        <a:pt x="312" y="376"/>
                      </a:lnTo>
                      <a:lnTo>
                        <a:pt x="288" y="376"/>
                      </a:lnTo>
                      <a:lnTo>
                        <a:pt x="288" y="400"/>
                      </a:lnTo>
                      <a:lnTo>
                        <a:pt x="296" y="408"/>
                      </a:lnTo>
                      <a:lnTo>
                        <a:pt x="288" y="424"/>
                      </a:lnTo>
                      <a:lnTo>
                        <a:pt x="296" y="424"/>
                      </a:lnTo>
                      <a:lnTo>
                        <a:pt x="288" y="440"/>
                      </a:lnTo>
                      <a:lnTo>
                        <a:pt x="288" y="448"/>
                      </a:lnTo>
                      <a:lnTo>
                        <a:pt x="296" y="440"/>
                      </a:lnTo>
                      <a:lnTo>
                        <a:pt x="304" y="432"/>
                      </a:lnTo>
                      <a:lnTo>
                        <a:pt x="320" y="416"/>
                      </a:lnTo>
                      <a:lnTo>
                        <a:pt x="328" y="416"/>
                      </a:lnTo>
                      <a:lnTo>
                        <a:pt x="336" y="408"/>
                      </a:lnTo>
                      <a:lnTo>
                        <a:pt x="344" y="400"/>
                      </a:lnTo>
                      <a:lnTo>
                        <a:pt x="344" y="392"/>
                      </a:lnTo>
                      <a:lnTo>
                        <a:pt x="336" y="384"/>
                      </a:lnTo>
                      <a:lnTo>
                        <a:pt x="336" y="376"/>
                      </a:lnTo>
                      <a:lnTo>
                        <a:pt x="336" y="368"/>
                      </a:lnTo>
                      <a:lnTo>
                        <a:pt x="352" y="360"/>
                      </a:lnTo>
                      <a:lnTo>
                        <a:pt x="352" y="368"/>
                      </a:lnTo>
                      <a:lnTo>
                        <a:pt x="368" y="360"/>
                      </a:lnTo>
                      <a:lnTo>
                        <a:pt x="392" y="368"/>
                      </a:lnTo>
                      <a:lnTo>
                        <a:pt x="400" y="384"/>
                      </a:lnTo>
                      <a:lnTo>
                        <a:pt x="408" y="368"/>
                      </a:lnTo>
                      <a:lnTo>
                        <a:pt x="424" y="392"/>
                      </a:lnTo>
                      <a:lnTo>
                        <a:pt x="424" y="384"/>
                      </a:lnTo>
                      <a:lnTo>
                        <a:pt x="448" y="376"/>
                      </a:lnTo>
                      <a:lnTo>
                        <a:pt x="480" y="376"/>
                      </a:lnTo>
                      <a:lnTo>
                        <a:pt x="496" y="376"/>
                      </a:lnTo>
                      <a:lnTo>
                        <a:pt x="504" y="368"/>
                      </a:lnTo>
                      <a:lnTo>
                        <a:pt x="512" y="376"/>
                      </a:lnTo>
                      <a:lnTo>
                        <a:pt x="512" y="384"/>
                      </a:lnTo>
                      <a:lnTo>
                        <a:pt x="536" y="384"/>
                      </a:lnTo>
                      <a:lnTo>
                        <a:pt x="544" y="384"/>
                      </a:lnTo>
                      <a:lnTo>
                        <a:pt x="568" y="400"/>
                      </a:lnTo>
                      <a:lnTo>
                        <a:pt x="576" y="408"/>
                      </a:lnTo>
                      <a:lnTo>
                        <a:pt x="592" y="408"/>
                      </a:lnTo>
                      <a:lnTo>
                        <a:pt x="592" y="400"/>
                      </a:lnTo>
                      <a:lnTo>
                        <a:pt x="576" y="384"/>
                      </a:lnTo>
                      <a:lnTo>
                        <a:pt x="584" y="376"/>
                      </a:lnTo>
                      <a:lnTo>
                        <a:pt x="592" y="384"/>
                      </a:lnTo>
                      <a:lnTo>
                        <a:pt x="600" y="392"/>
                      </a:lnTo>
                      <a:lnTo>
                        <a:pt x="608" y="392"/>
                      </a:lnTo>
                      <a:lnTo>
                        <a:pt x="592" y="368"/>
                      </a:lnTo>
                      <a:lnTo>
                        <a:pt x="600" y="360"/>
                      </a:lnTo>
                      <a:lnTo>
                        <a:pt x="616" y="392"/>
                      </a:lnTo>
                      <a:lnTo>
                        <a:pt x="632" y="384"/>
                      </a:lnTo>
                      <a:lnTo>
                        <a:pt x="640" y="392"/>
                      </a:lnTo>
                      <a:lnTo>
                        <a:pt x="648" y="400"/>
                      </a:lnTo>
                      <a:lnTo>
                        <a:pt x="664" y="432"/>
                      </a:lnTo>
                      <a:lnTo>
                        <a:pt x="672" y="432"/>
                      </a:lnTo>
                      <a:lnTo>
                        <a:pt x="672" y="424"/>
                      </a:lnTo>
                      <a:lnTo>
                        <a:pt x="704" y="440"/>
                      </a:lnTo>
                      <a:lnTo>
                        <a:pt x="704" y="448"/>
                      </a:lnTo>
                      <a:lnTo>
                        <a:pt x="704" y="456"/>
                      </a:lnTo>
                      <a:lnTo>
                        <a:pt x="720" y="440"/>
                      </a:lnTo>
                      <a:lnTo>
                        <a:pt x="728" y="440"/>
                      </a:lnTo>
                      <a:lnTo>
                        <a:pt x="728" y="448"/>
                      </a:lnTo>
                      <a:lnTo>
                        <a:pt x="744" y="464"/>
                      </a:lnTo>
                      <a:lnTo>
                        <a:pt x="744" y="472"/>
                      </a:lnTo>
                      <a:lnTo>
                        <a:pt x="744" y="480"/>
                      </a:lnTo>
                      <a:close/>
                    </a:path>
                  </a:pathLst>
                </a:custGeom>
                <a:grpFill/>
                <a:ln w="12700" cmpd="sng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430" name="Text Box 1159"/>
                <p:cNvSpPr txBox="1">
                  <a:spLocks noChangeArrowheads="1"/>
                </p:cNvSpPr>
                <p:nvPr/>
              </p:nvSpPr>
              <p:spPr bwMode="auto">
                <a:xfrm>
                  <a:off x="881826" y="2142059"/>
                  <a:ext cx="325730" cy="246221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1000" dirty="0"/>
                    <a:t>AK</a:t>
                  </a:r>
                </a:p>
              </p:txBody>
            </p:sp>
          </p:grpSp>
          <p:sp>
            <p:nvSpPr>
              <p:cNvPr id="515" name="5-Point Star 514"/>
              <p:cNvSpPr/>
              <p:nvPr/>
            </p:nvSpPr>
            <p:spPr>
              <a:xfrm>
                <a:off x="1828800" y="2209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2" name="Group 94"/>
            <p:cNvGrpSpPr>
              <a:grpSpLocks/>
            </p:cNvGrpSpPr>
            <p:nvPr/>
          </p:nvGrpSpPr>
          <p:grpSpPr bwMode="auto">
            <a:xfrm>
              <a:off x="3760642" y="762000"/>
              <a:ext cx="155879" cy="324600"/>
              <a:chOff x="1464" y="330"/>
              <a:chExt cx="336" cy="822"/>
            </a:xfrm>
            <a:solidFill>
              <a:schemeClr val="bg1"/>
            </a:solidFill>
          </p:grpSpPr>
          <p:sp>
            <p:nvSpPr>
              <p:cNvPr id="563" name="Oval 95"/>
              <p:cNvSpPr>
                <a:spLocks noChangeArrowheads="1"/>
              </p:cNvSpPr>
              <p:nvPr/>
            </p:nvSpPr>
            <p:spPr bwMode="auto">
              <a:xfrm>
                <a:off x="1536" y="330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4" name="AutoShape 96"/>
              <p:cNvSpPr>
                <a:spLocks noChangeArrowheads="1"/>
              </p:cNvSpPr>
              <p:nvPr/>
            </p:nvSpPr>
            <p:spPr bwMode="auto">
              <a:xfrm>
                <a:off x="1464" y="522"/>
                <a:ext cx="336" cy="240"/>
              </a:xfrm>
              <a:prstGeom prst="roundRect">
                <a:avLst>
                  <a:gd name="adj" fmla="val 2250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5" name="AutoShape 97"/>
              <p:cNvSpPr>
                <a:spLocks noChangeArrowheads="1"/>
              </p:cNvSpPr>
              <p:nvPr/>
            </p:nvSpPr>
            <p:spPr bwMode="auto">
              <a:xfrm>
                <a:off x="1464" y="672"/>
                <a:ext cx="336" cy="192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6" name="AutoShape 98"/>
              <p:cNvSpPr>
                <a:spLocks noChangeArrowheads="1"/>
              </p:cNvSpPr>
              <p:nvPr/>
            </p:nvSpPr>
            <p:spPr bwMode="auto">
              <a:xfrm>
                <a:off x="1506" y="768"/>
                <a:ext cx="260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071 w 21600"/>
                  <a:gd name="T13" fmla="*/ 4050 h 21600"/>
                  <a:gd name="T14" fmla="*/ 17529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00" y="21600"/>
                    </a:lnTo>
                    <a:lnTo>
                      <a:pt x="171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7" name="Oval 99"/>
              <p:cNvSpPr>
                <a:spLocks noChangeArrowheads="1"/>
              </p:cNvSpPr>
              <p:nvPr/>
            </p:nvSpPr>
            <p:spPr bwMode="auto">
              <a:xfrm>
                <a:off x="1536" y="342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599" name="TextBox 598"/>
            <p:cNvSpPr txBox="1"/>
            <p:nvPr/>
          </p:nvSpPr>
          <p:spPr>
            <a:xfrm>
              <a:off x="2194135" y="1698777"/>
              <a:ext cx="633621" cy="393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3401399" y="1735238"/>
              <a:ext cx="921406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VIII</a:t>
              </a: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2332469" y="2839442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IX</a:t>
              </a:r>
            </a:p>
          </p:txBody>
        </p:sp>
        <p:sp>
          <p:nvSpPr>
            <p:cNvPr id="602" name="TextBox 601"/>
            <p:cNvSpPr txBox="1"/>
            <p:nvPr/>
          </p:nvSpPr>
          <p:spPr>
            <a:xfrm>
              <a:off x="4495800" y="2438400"/>
              <a:ext cx="828548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</a:t>
              </a:r>
            </a:p>
          </p:txBody>
        </p:sp>
        <p:sp>
          <p:nvSpPr>
            <p:cNvPr id="603" name="TextBox 602"/>
            <p:cNvSpPr txBox="1"/>
            <p:nvPr/>
          </p:nvSpPr>
          <p:spPr>
            <a:xfrm>
              <a:off x="4495800" y="374451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</a:t>
              </a:r>
            </a:p>
          </p:txBody>
        </p:sp>
        <p:sp>
          <p:nvSpPr>
            <p:cNvPr id="604" name="TextBox 603"/>
            <p:cNvSpPr txBox="1"/>
            <p:nvPr/>
          </p:nvSpPr>
          <p:spPr>
            <a:xfrm>
              <a:off x="5247125" y="1865641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</a:t>
              </a:r>
            </a:p>
          </p:txBody>
        </p:sp>
        <p:sp>
          <p:nvSpPr>
            <p:cNvPr id="605" name="TextBox 604"/>
            <p:cNvSpPr txBox="1"/>
            <p:nvPr/>
          </p:nvSpPr>
          <p:spPr>
            <a:xfrm>
              <a:off x="5715000" y="32880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IV</a:t>
              </a:r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6400800" y="26784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III</a:t>
              </a:r>
            </a:p>
          </p:txBody>
        </p:sp>
        <p:sp>
          <p:nvSpPr>
            <p:cNvPr id="607" name="TextBox 606"/>
            <p:cNvSpPr txBox="1"/>
            <p:nvPr/>
          </p:nvSpPr>
          <p:spPr>
            <a:xfrm>
              <a:off x="6645922" y="165210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</a:t>
              </a:r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7370473" y="845457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09" name="5-Point Star 608"/>
            <p:cNvSpPr/>
            <p:nvPr/>
          </p:nvSpPr>
          <p:spPr>
            <a:xfrm>
              <a:off x="2079020" y="2644682"/>
              <a:ext cx="63362" cy="6492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0" name="TextBox 609"/>
          <p:cNvSpPr txBox="1"/>
          <p:nvPr/>
        </p:nvSpPr>
        <p:spPr>
          <a:xfrm>
            <a:off x="4835214" y="6096000"/>
            <a:ext cx="16764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Megan Floyd </a:t>
            </a:r>
          </a:p>
          <a:p>
            <a:r>
              <a:rPr lang="en-US" sz="1000" dirty="0"/>
              <a:t>(303)235-4638 </a:t>
            </a:r>
            <a:r>
              <a:rPr lang="en-US" sz="1000" u="sng" dirty="0">
                <a:hlinkClick r:id="rId13"/>
              </a:rPr>
              <a:t>Megan.F.Floyd@fema.gov</a:t>
            </a:r>
            <a:endParaRPr lang="en-US" sz="1000" dirty="0"/>
          </a:p>
        </p:txBody>
      </p:sp>
      <p:grpSp>
        <p:nvGrpSpPr>
          <p:cNvPr id="446" name="Group 94"/>
          <p:cNvGrpSpPr>
            <a:grpSpLocks/>
          </p:cNvGrpSpPr>
          <p:nvPr/>
        </p:nvGrpSpPr>
        <p:grpSpPr bwMode="auto">
          <a:xfrm>
            <a:off x="4648200" y="6172200"/>
            <a:ext cx="187462" cy="458980"/>
            <a:chOff x="1464" y="330"/>
            <a:chExt cx="336" cy="822"/>
          </a:xfrm>
          <a:solidFill>
            <a:srgbClr val="FFC000"/>
          </a:solidFill>
        </p:grpSpPr>
        <p:sp>
          <p:nvSpPr>
            <p:cNvPr id="612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3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4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6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48" name="TextBox 447"/>
          <p:cNvSpPr txBox="1"/>
          <p:nvPr/>
        </p:nvSpPr>
        <p:spPr>
          <a:xfrm>
            <a:off x="533400" y="36189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Regional Private Sector Liaisons 2011</a:t>
            </a:r>
          </a:p>
        </p:txBody>
      </p:sp>
      <p:sp>
        <p:nvSpPr>
          <p:cNvPr id="449" name="TextBox 448"/>
          <p:cNvSpPr txBox="1"/>
          <p:nvPr/>
        </p:nvSpPr>
        <p:spPr>
          <a:xfrm>
            <a:off x="609600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609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609600" y="624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2549214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2549214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549214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4613586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6627054" y="586740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58" name="TextBox 457"/>
          <p:cNvSpPr txBox="1"/>
          <p:nvPr/>
        </p:nvSpPr>
        <p:spPr>
          <a:xfrm>
            <a:off x="6664014" y="522181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4613586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4613586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cxnSp>
        <p:nvCxnSpPr>
          <p:cNvPr id="462" name="Straight Connector 461"/>
          <p:cNvCxnSpPr/>
          <p:nvPr/>
        </p:nvCxnSpPr>
        <p:spPr>
          <a:xfrm>
            <a:off x="304800" y="47244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5-Point Star 453"/>
          <p:cNvSpPr/>
          <p:nvPr/>
        </p:nvSpPr>
        <p:spPr>
          <a:xfrm>
            <a:off x="5118238" y="2743200"/>
            <a:ext cx="63362" cy="649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TextBox 462"/>
          <p:cNvSpPr txBox="1"/>
          <p:nvPr/>
        </p:nvSpPr>
        <p:spPr>
          <a:xfrm>
            <a:off x="8686800" y="647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10335</TotalTime>
  <Words>240</Words>
  <Application>Microsoft Office PowerPoint</Application>
  <PresentationFormat>On-screen Show (4:3)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Office Theme</vt:lpstr>
      <vt:lpstr>PowerPoint Presentation</vt:lpstr>
    </vt:vector>
  </TitlesOfParts>
  <Company>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Amina Ahmad</dc:creator>
  <cp:lastModifiedBy>clong</cp:lastModifiedBy>
  <cp:revision>60</cp:revision>
  <cp:lastPrinted>2017-06-12T17:42:56Z</cp:lastPrinted>
  <dcterms:created xsi:type="dcterms:W3CDTF">2011-06-14T11:02:49Z</dcterms:created>
  <dcterms:modified xsi:type="dcterms:W3CDTF">2017-06-14T14:45:27Z</dcterms:modified>
</cp:coreProperties>
</file>